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58"/>
  </p:notesMasterIdLst>
  <p:handoutMasterIdLst>
    <p:handoutMasterId r:id="rId59"/>
  </p:handoutMasterIdLst>
  <p:sldIdLst>
    <p:sldId id="256" r:id="rId2"/>
    <p:sldId id="258" r:id="rId3"/>
    <p:sldId id="264" r:id="rId4"/>
    <p:sldId id="261" r:id="rId5"/>
    <p:sldId id="262" r:id="rId6"/>
    <p:sldId id="263" r:id="rId7"/>
    <p:sldId id="260" r:id="rId8"/>
    <p:sldId id="265" r:id="rId9"/>
    <p:sldId id="266" r:id="rId10"/>
    <p:sldId id="287" r:id="rId11"/>
    <p:sldId id="267" r:id="rId12"/>
    <p:sldId id="268" r:id="rId13"/>
    <p:sldId id="269" r:id="rId14"/>
    <p:sldId id="270" r:id="rId15"/>
    <p:sldId id="271" r:id="rId16"/>
    <p:sldId id="272" r:id="rId17"/>
    <p:sldId id="273" r:id="rId18"/>
    <p:sldId id="274" r:id="rId19"/>
    <p:sldId id="279" r:id="rId20"/>
    <p:sldId id="280" r:id="rId21"/>
    <p:sldId id="281" r:id="rId22"/>
    <p:sldId id="282" r:id="rId23"/>
    <p:sldId id="283" r:id="rId24"/>
    <p:sldId id="284" r:id="rId25"/>
    <p:sldId id="285" r:id="rId26"/>
    <p:sldId id="288" r:id="rId27"/>
    <p:sldId id="289" r:id="rId28"/>
    <p:sldId id="290" r:id="rId29"/>
    <p:sldId id="291" r:id="rId30"/>
    <p:sldId id="366" r:id="rId31"/>
    <p:sldId id="367" r:id="rId32"/>
    <p:sldId id="368" r:id="rId33"/>
    <p:sldId id="369" r:id="rId34"/>
    <p:sldId id="370" r:id="rId35"/>
    <p:sldId id="365" r:id="rId36"/>
    <p:sldId id="344" r:id="rId37"/>
    <p:sldId id="345" r:id="rId38"/>
    <p:sldId id="346" r:id="rId39"/>
    <p:sldId id="347" r:id="rId40"/>
    <p:sldId id="348" r:id="rId41"/>
    <p:sldId id="349" r:id="rId42"/>
    <p:sldId id="351" r:id="rId43"/>
    <p:sldId id="352" r:id="rId44"/>
    <p:sldId id="353" r:id="rId45"/>
    <p:sldId id="354" r:id="rId46"/>
    <p:sldId id="355" r:id="rId47"/>
    <p:sldId id="356" r:id="rId48"/>
    <p:sldId id="357" r:id="rId49"/>
    <p:sldId id="358" r:id="rId50"/>
    <p:sldId id="359" r:id="rId51"/>
    <p:sldId id="360" r:id="rId52"/>
    <p:sldId id="361" r:id="rId53"/>
    <p:sldId id="362" r:id="rId54"/>
    <p:sldId id="350" r:id="rId55"/>
    <p:sldId id="363" r:id="rId56"/>
    <p:sldId id="364" r:id="rId57"/>
  </p:sldIdLst>
  <p:sldSz cx="9144000" cy="6858000" type="screen4x3"/>
  <p:notesSz cx="6954838"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7E03DDF-6E42-4E7F-9D24-E665BA9AA7F6}">
          <p14:sldIdLst>
            <p14:sldId id="256"/>
            <p14:sldId id="258"/>
            <p14:sldId id="264"/>
            <p14:sldId id="261"/>
            <p14:sldId id="262"/>
            <p14:sldId id="263"/>
            <p14:sldId id="260"/>
            <p14:sldId id="265"/>
            <p14:sldId id="266"/>
            <p14:sldId id="287"/>
            <p14:sldId id="267"/>
            <p14:sldId id="268"/>
            <p14:sldId id="269"/>
            <p14:sldId id="270"/>
            <p14:sldId id="271"/>
            <p14:sldId id="272"/>
            <p14:sldId id="273"/>
            <p14:sldId id="274"/>
            <p14:sldId id="279"/>
            <p14:sldId id="280"/>
            <p14:sldId id="281"/>
            <p14:sldId id="282"/>
            <p14:sldId id="283"/>
            <p14:sldId id="284"/>
            <p14:sldId id="285"/>
            <p14:sldId id="288"/>
            <p14:sldId id="289"/>
            <p14:sldId id="290"/>
            <p14:sldId id="291"/>
            <p14:sldId id="366"/>
            <p14:sldId id="367"/>
            <p14:sldId id="368"/>
            <p14:sldId id="369"/>
            <p14:sldId id="370"/>
            <p14:sldId id="365"/>
            <p14:sldId id="344"/>
            <p14:sldId id="345"/>
            <p14:sldId id="346"/>
            <p14:sldId id="347"/>
            <p14:sldId id="348"/>
            <p14:sldId id="349"/>
            <p14:sldId id="351"/>
            <p14:sldId id="352"/>
            <p14:sldId id="353"/>
            <p14:sldId id="354"/>
            <p14:sldId id="355"/>
            <p14:sldId id="356"/>
            <p14:sldId id="357"/>
            <p14:sldId id="358"/>
            <p14:sldId id="359"/>
            <p14:sldId id="360"/>
            <p14:sldId id="361"/>
            <p14:sldId id="362"/>
            <p14:sldId id="350"/>
            <p14:sldId id="363"/>
            <p14:sldId id="3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41" autoAdjust="0"/>
    <p:restoredTop sz="94184" autoAdjust="0"/>
  </p:normalViewPr>
  <p:slideViewPr>
    <p:cSldViewPr>
      <p:cViewPr varScale="1">
        <p:scale>
          <a:sx n="65" d="100"/>
          <a:sy n="65" d="100"/>
        </p:scale>
        <p:origin x="1422"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sz="quarter" idx="1"/>
          </p:nvPr>
        </p:nvSpPr>
        <p:spPr>
          <a:xfrm>
            <a:off x="3939466" y="0"/>
            <a:ext cx="3013763" cy="465455"/>
          </a:xfrm>
          <a:prstGeom prst="rect">
            <a:avLst/>
          </a:prstGeom>
        </p:spPr>
        <p:txBody>
          <a:bodyPr vert="horz" lIns="92930" tIns="46465" rIns="92930" bIns="46465" rtlCol="0"/>
          <a:lstStyle>
            <a:lvl1pPr algn="r">
              <a:defRPr sz="1200"/>
            </a:lvl1pPr>
          </a:lstStyle>
          <a:p>
            <a:fld id="{EF7C8B5F-8E14-4E1F-ACA2-8026A91CBBD8}" type="datetimeFigureOut">
              <a:rPr lang="en-US" smtClean="0"/>
              <a:t>2/7/2025</a:t>
            </a:fld>
            <a:endParaRPr lang="en-US"/>
          </a:p>
        </p:txBody>
      </p:sp>
      <p:sp>
        <p:nvSpPr>
          <p:cNvPr id="4" name="Footer Placeholder 3"/>
          <p:cNvSpPr>
            <a:spLocks noGrp="1"/>
          </p:cNvSpPr>
          <p:nvPr>
            <p:ph type="ftr" sz="quarter" idx="2"/>
          </p:nvPr>
        </p:nvSpPr>
        <p:spPr>
          <a:xfrm>
            <a:off x="0" y="8842029"/>
            <a:ext cx="3013763" cy="465455"/>
          </a:xfrm>
          <a:prstGeom prst="rect">
            <a:avLst/>
          </a:prstGeom>
        </p:spPr>
        <p:txBody>
          <a:bodyPr vert="horz" lIns="92930" tIns="46465" rIns="92930" bIns="46465" rtlCol="0" anchor="b"/>
          <a:lstStyle>
            <a:lvl1pPr algn="l">
              <a:defRPr sz="1200"/>
            </a:lvl1pPr>
          </a:lstStyle>
          <a:p>
            <a:endParaRPr lang="en-US"/>
          </a:p>
        </p:txBody>
      </p:sp>
      <p:sp>
        <p:nvSpPr>
          <p:cNvPr id="5" name="Slide Number Placeholder 4"/>
          <p:cNvSpPr>
            <a:spLocks noGrp="1"/>
          </p:cNvSpPr>
          <p:nvPr>
            <p:ph type="sldNum" sz="quarter" idx="3"/>
          </p:nvPr>
        </p:nvSpPr>
        <p:spPr>
          <a:xfrm>
            <a:off x="3939466" y="8842029"/>
            <a:ext cx="3013763" cy="465455"/>
          </a:xfrm>
          <a:prstGeom prst="rect">
            <a:avLst/>
          </a:prstGeom>
        </p:spPr>
        <p:txBody>
          <a:bodyPr vert="horz" lIns="92930" tIns="46465" rIns="92930" bIns="46465" rtlCol="0" anchor="b"/>
          <a:lstStyle>
            <a:lvl1pPr algn="r">
              <a:defRPr sz="1200"/>
            </a:lvl1pPr>
          </a:lstStyle>
          <a:p>
            <a:fld id="{235197BC-1E13-41B8-AFA9-9D04FC562126}" type="slidenum">
              <a:rPr lang="en-US" smtClean="0"/>
              <a:t>‹#›</a:t>
            </a:fld>
            <a:endParaRPr lang="en-US"/>
          </a:p>
        </p:txBody>
      </p:sp>
    </p:spTree>
    <p:extLst>
      <p:ext uri="{BB962C8B-B14F-4D97-AF65-F5344CB8AC3E}">
        <p14:creationId xmlns:p14="http://schemas.microsoft.com/office/powerpoint/2010/main" val="21635984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idx="1"/>
          </p:nvPr>
        </p:nvSpPr>
        <p:spPr>
          <a:xfrm>
            <a:off x="3939466" y="0"/>
            <a:ext cx="3013763" cy="465455"/>
          </a:xfrm>
          <a:prstGeom prst="rect">
            <a:avLst/>
          </a:prstGeom>
        </p:spPr>
        <p:txBody>
          <a:bodyPr vert="horz" lIns="92930" tIns="46465" rIns="92930" bIns="46465" rtlCol="0"/>
          <a:lstStyle>
            <a:lvl1pPr algn="r">
              <a:defRPr sz="1200"/>
            </a:lvl1pPr>
          </a:lstStyle>
          <a:p>
            <a:fld id="{21D22AE2-63AC-4A0E-A8FF-BB81A352F7F5}" type="datetimeFigureOut">
              <a:rPr lang="en-US" smtClean="0"/>
              <a:t>2/7/2025</a:t>
            </a:fld>
            <a:endParaRPr lang="en-US"/>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endParaRPr lang="en-US"/>
          </a:p>
        </p:txBody>
      </p:sp>
      <p:sp>
        <p:nvSpPr>
          <p:cNvPr id="5" name="Notes Placeholder 4"/>
          <p:cNvSpPr>
            <a:spLocks noGrp="1"/>
          </p:cNvSpPr>
          <p:nvPr>
            <p:ph type="body" sz="quarter" idx="3"/>
          </p:nvPr>
        </p:nvSpPr>
        <p:spPr>
          <a:xfrm>
            <a:off x="695484" y="4421823"/>
            <a:ext cx="5563870" cy="4189095"/>
          </a:xfrm>
          <a:prstGeom prst="rect">
            <a:avLst/>
          </a:prstGeom>
        </p:spPr>
        <p:txBody>
          <a:bodyPr vert="horz" lIns="92930" tIns="46465" rIns="92930" bIns="4646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13763" cy="465455"/>
          </a:xfrm>
          <a:prstGeom prst="rect">
            <a:avLst/>
          </a:prstGeom>
        </p:spPr>
        <p:txBody>
          <a:bodyPr vert="horz" lIns="92930" tIns="46465" rIns="92930" bIns="46465" rtlCol="0" anchor="b"/>
          <a:lstStyle>
            <a:lvl1pPr algn="l">
              <a:defRPr sz="1200"/>
            </a:lvl1pPr>
          </a:lstStyle>
          <a:p>
            <a:endParaRPr lang="en-US"/>
          </a:p>
        </p:txBody>
      </p:sp>
      <p:sp>
        <p:nvSpPr>
          <p:cNvPr id="7" name="Slide Number Placeholder 6"/>
          <p:cNvSpPr>
            <a:spLocks noGrp="1"/>
          </p:cNvSpPr>
          <p:nvPr>
            <p:ph type="sldNum" sz="quarter" idx="5"/>
          </p:nvPr>
        </p:nvSpPr>
        <p:spPr>
          <a:xfrm>
            <a:off x="3939466" y="8842029"/>
            <a:ext cx="3013763" cy="465455"/>
          </a:xfrm>
          <a:prstGeom prst="rect">
            <a:avLst/>
          </a:prstGeom>
        </p:spPr>
        <p:txBody>
          <a:bodyPr vert="horz" lIns="92930" tIns="46465" rIns="92930" bIns="46465" rtlCol="0" anchor="b"/>
          <a:lstStyle>
            <a:lvl1pPr algn="r">
              <a:defRPr sz="1200"/>
            </a:lvl1pPr>
          </a:lstStyle>
          <a:p>
            <a:fld id="{A8D2151A-451D-4B64-AF00-15CDA29C0B63}" type="slidenum">
              <a:rPr lang="en-US" smtClean="0"/>
              <a:t>‹#›</a:t>
            </a:fld>
            <a:endParaRPr lang="en-US"/>
          </a:p>
        </p:txBody>
      </p:sp>
    </p:spTree>
    <p:extLst>
      <p:ext uri="{BB962C8B-B14F-4D97-AF65-F5344CB8AC3E}">
        <p14:creationId xmlns:p14="http://schemas.microsoft.com/office/powerpoint/2010/main" val="458688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t>ICT is concerned with the </a:t>
            </a:r>
            <a:r>
              <a:rPr lang="en-US" b="1"/>
              <a:t>storage</a:t>
            </a:r>
            <a:r>
              <a:rPr lang="en-US"/>
              <a:t>, </a:t>
            </a:r>
            <a:r>
              <a:rPr lang="en-US" b="1"/>
              <a:t>retrieval</a:t>
            </a:r>
            <a:r>
              <a:rPr lang="en-US"/>
              <a:t>, </a:t>
            </a:r>
            <a:r>
              <a:rPr lang="en-US" b="1"/>
              <a:t>manipulation</a:t>
            </a:r>
            <a:r>
              <a:rPr lang="en-US"/>
              <a:t>, </a:t>
            </a:r>
            <a:r>
              <a:rPr lang="en-US" b="1"/>
              <a:t>transmission</a:t>
            </a:r>
            <a:r>
              <a:rPr lang="en-US"/>
              <a:t> or </a:t>
            </a:r>
            <a:r>
              <a:rPr lang="en-US" b="1"/>
              <a:t>receip</a:t>
            </a:r>
            <a:r>
              <a:rPr lang="en-US"/>
              <a:t>t of digital data</a:t>
            </a:r>
          </a:p>
        </p:txBody>
      </p:sp>
      <p:sp>
        <p:nvSpPr>
          <p:cNvPr id="1075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6830" indent="-287242">
              <a:defRPr sz="2400">
                <a:solidFill>
                  <a:schemeClr val="tx1"/>
                </a:solidFill>
                <a:latin typeface="Tahoma" pitchFamily="34" charset="0"/>
              </a:defRPr>
            </a:lvl2pPr>
            <a:lvl3pPr marL="1148969" indent="-229794">
              <a:defRPr sz="2400">
                <a:solidFill>
                  <a:schemeClr val="tx1"/>
                </a:solidFill>
                <a:latin typeface="Tahoma" pitchFamily="34" charset="0"/>
              </a:defRPr>
            </a:lvl3pPr>
            <a:lvl4pPr marL="1608557" indent="-229794">
              <a:defRPr sz="2400">
                <a:solidFill>
                  <a:schemeClr val="tx1"/>
                </a:solidFill>
                <a:latin typeface="Tahoma" pitchFamily="34" charset="0"/>
              </a:defRPr>
            </a:lvl4pPr>
            <a:lvl5pPr marL="2068144" indent="-229794">
              <a:defRPr sz="2400">
                <a:solidFill>
                  <a:schemeClr val="tx1"/>
                </a:solidFill>
                <a:latin typeface="Tahoma" pitchFamily="34" charset="0"/>
              </a:defRPr>
            </a:lvl5pPr>
            <a:lvl6pPr marL="2527732" indent="-229794" eaLnBrk="0" fontAlgn="base" hangingPunct="0">
              <a:spcBef>
                <a:spcPct val="0"/>
              </a:spcBef>
              <a:spcAft>
                <a:spcPct val="0"/>
              </a:spcAft>
              <a:defRPr sz="2400">
                <a:solidFill>
                  <a:schemeClr val="tx1"/>
                </a:solidFill>
                <a:latin typeface="Tahoma" pitchFamily="34" charset="0"/>
              </a:defRPr>
            </a:lvl6pPr>
            <a:lvl7pPr marL="2987319" indent="-229794" eaLnBrk="0" fontAlgn="base" hangingPunct="0">
              <a:spcBef>
                <a:spcPct val="0"/>
              </a:spcBef>
              <a:spcAft>
                <a:spcPct val="0"/>
              </a:spcAft>
              <a:defRPr sz="2400">
                <a:solidFill>
                  <a:schemeClr val="tx1"/>
                </a:solidFill>
                <a:latin typeface="Tahoma" pitchFamily="34" charset="0"/>
              </a:defRPr>
            </a:lvl7pPr>
            <a:lvl8pPr marL="3446907" indent="-229794" eaLnBrk="0" fontAlgn="base" hangingPunct="0">
              <a:spcBef>
                <a:spcPct val="0"/>
              </a:spcBef>
              <a:spcAft>
                <a:spcPct val="0"/>
              </a:spcAft>
              <a:defRPr sz="2400">
                <a:solidFill>
                  <a:schemeClr val="tx1"/>
                </a:solidFill>
                <a:latin typeface="Tahoma" pitchFamily="34" charset="0"/>
              </a:defRPr>
            </a:lvl8pPr>
            <a:lvl9pPr marL="3906495" indent="-229794" eaLnBrk="0" fontAlgn="base" hangingPunct="0">
              <a:spcBef>
                <a:spcPct val="0"/>
              </a:spcBef>
              <a:spcAft>
                <a:spcPct val="0"/>
              </a:spcAft>
              <a:defRPr sz="2400">
                <a:solidFill>
                  <a:schemeClr val="tx1"/>
                </a:solidFill>
                <a:latin typeface="Tahoma" pitchFamily="34" charset="0"/>
              </a:defRPr>
            </a:lvl9pPr>
          </a:lstStyle>
          <a:p>
            <a:fld id="{ABD23C74-A25D-40C5-8AD3-E91C9CFE265A}" type="slidenum">
              <a:rPr lang="en-US" altLang="en-US" sz="1200"/>
              <a:pPr/>
              <a:t>4</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b="1"/>
              <a:t>Data</a:t>
            </a:r>
            <a:r>
              <a:rPr lang="en-US"/>
              <a:t> is the collection of raw facts and figures. It is without any proper meaning. Data may be collection of words, numbers, graphics or sounds. </a:t>
            </a:r>
          </a:p>
          <a:p>
            <a:r>
              <a:rPr lang="en-US"/>
              <a:t>Students data on admission, Data of Citizens, Survey Data, Students Examination Data. </a:t>
            </a:r>
          </a:p>
          <a:p>
            <a:r>
              <a:rPr lang="en-US" b="1"/>
              <a:t>Information: </a:t>
            </a:r>
            <a:r>
              <a:rPr lang="en-US"/>
              <a:t>Processed data is called information. When raw facts and figures are processed and arranged in some order then they become information. Information has proper meanings. Information is useful in decision-making.</a:t>
            </a:r>
          </a:p>
          <a:p>
            <a:r>
              <a:rPr lang="en-US"/>
              <a:t>Student results slip, Census report, survey reports etc</a:t>
            </a:r>
          </a:p>
        </p:txBody>
      </p:sp>
      <p:sp>
        <p:nvSpPr>
          <p:cNvPr id="1085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6830" indent="-287242">
              <a:defRPr sz="2400">
                <a:solidFill>
                  <a:schemeClr val="tx1"/>
                </a:solidFill>
                <a:latin typeface="Tahoma" pitchFamily="34" charset="0"/>
              </a:defRPr>
            </a:lvl2pPr>
            <a:lvl3pPr marL="1148969" indent="-229794">
              <a:defRPr sz="2400">
                <a:solidFill>
                  <a:schemeClr val="tx1"/>
                </a:solidFill>
                <a:latin typeface="Tahoma" pitchFamily="34" charset="0"/>
              </a:defRPr>
            </a:lvl3pPr>
            <a:lvl4pPr marL="1608557" indent="-229794">
              <a:defRPr sz="2400">
                <a:solidFill>
                  <a:schemeClr val="tx1"/>
                </a:solidFill>
                <a:latin typeface="Tahoma" pitchFamily="34" charset="0"/>
              </a:defRPr>
            </a:lvl4pPr>
            <a:lvl5pPr marL="2068144" indent="-229794">
              <a:defRPr sz="2400">
                <a:solidFill>
                  <a:schemeClr val="tx1"/>
                </a:solidFill>
                <a:latin typeface="Tahoma" pitchFamily="34" charset="0"/>
              </a:defRPr>
            </a:lvl5pPr>
            <a:lvl6pPr marL="2527732" indent="-229794" eaLnBrk="0" fontAlgn="base" hangingPunct="0">
              <a:spcBef>
                <a:spcPct val="0"/>
              </a:spcBef>
              <a:spcAft>
                <a:spcPct val="0"/>
              </a:spcAft>
              <a:defRPr sz="2400">
                <a:solidFill>
                  <a:schemeClr val="tx1"/>
                </a:solidFill>
                <a:latin typeface="Tahoma" pitchFamily="34" charset="0"/>
              </a:defRPr>
            </a:lvl6pPr>
            <a:lvl7pPr marL="2987319" indent="-229794" eaLnBrk="0" fontAlgn="base" hangingPunct="0">
              <a:spcBef>
                <a:spcPct val="0"/>
              </a:spcBef>
              <a:spcAft>
                <a:spcPct val="0"/>
              </a:spcAft>
              <a:defRPr sz="2400">
                <a:solidFill>
                  <a:schemeClr val="tx1"/>
                </a:solidFill>
                <a:latin typeface="Tahoma" pitchFamily="34" charset="0"/>
              </a:defRPr>
            </a:lvl7pPr>
            <a:lvl8pPr marL="3446907" indent="-229794" eaLnBrk="0" fontAlgn="base" hangingPunct="0">
              <a:spcBef>
                <a:spcPct val="0"/>
              </a:spcBef>
              <a:spcAft>
                <a:spcPct val="0"/>
              </a:spcAft>
              <a:defRPr sz="2400">
                <a:solidFill>
                  <a:schemeClr val="tx1"/>
                </a:solidFill>
                <a:latin typeface="Tahoma" pitchFamily="34" charset="0"/>
              </a:defRPr>
            </a:lvl8pPr>
            <a:lvl9pPr marL="3906495" indent="-229794" eaLnBrk="0" fontAlgn="base" hangingPunct="0">
              <a:spcBef>
                <a:spcPct val="0"/>
              </a:spcBef>
              <a:spcAft>
                <a:spcPct val="0"/>
              </a:spcAft>
              <a:defRPr sz="2400">
                <a:solidFill>
                  <a:schemeClr val="tx1"/>
                </a:solidFill>
                <a:latin typeface="Tahoma" pitchFamily="34" charset="0"/>
              </a:defRPr>
            </a:lvl9pPr>
          </a:lstStyle>
          <a:p>
            <a:fld id="{650370B2-B9B6-475A-8BB5-441CE25F8D98}" type="slidenum">
              <a:rPr lang="en-US" altLang="en-US" sz="1200"/>
              <a:pPr/>
              <a:t>19</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8D2151A-451D-4B64-AF00-15CDA29C0B63}" type="slidenum">
              <a:rPr lang="en-US" smtClean="0"/>
              <a:t>30</a:t>
            </a:fld>
            <a:endParaRPr lang="en-US"/>
          </a:p>
        </p:txBody>
      </p:sp>
    </p:spTree>
    <p:extLst>
      <p:ext uri="{BB962C8B-B14F-4D97-AF65-F5344CB8AC3E}">
        <p14:creationId xmlns:p14="http://schemas.microsoft.com/office/powerpoint/2010/main" val="2863019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2628" y="770467"/>
            <a:ext cx="8086725" cy="3352800"/>
          </a:xfrm>
        </p:spPr>
        <p:txBody>
          <a:bodyPr anchor="b">
            <a:noAutofit/>
          </a:bodyPr>
          <a:lstStyle>
            <a:lvl1pPr algn="l">
              <a:lnSpc>
                <a:spcPct val="80000"/>
              </a:lnSpc>
              <a:defRPr sz="8000" spc="-12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500634" y="4198409"/>
            <a:ext cx="6921151" cy="1645920"/>
          </a:xfrm>
        </p:spPr>
        <p:txBody>
          <a:bodyPr>
            <a:normAutofit/>
          </a:bodyPr>
          <a:lstStyle>
            <a:lvl1pPr marL="0" indent="0" algn="l">
              <a:buNone/>
              <a:defRPr sz="28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75000"/>
                  </a:srgbClr>
                </a:solidFill>
              </a:defRPr>
            </a:lvl1pPr>
          </a:lstStyle>
          <a:p>
            <a:fld id="{E68C5CAD-900F-46F6-B06A-9F5A441259BA}" type="datetimeFigureOut">
              <a:rPr lang="en-US" smtClean="0"/>
              <a:t>2/7/2025</a:t>
            </a:fld>
            <a:endParaRPr lang="en-US"/>
          </a:p>
        </p:txBody>
      </p:sp>
      <p:sp>
        <p:nvSpPr>
          <p:cNvPr id="8" name="Footer Placeholder 7"/>
          <p:cNvSpPr>
            <a:spLocks noGrp="1"/>
          </p:cNvSpPr>
          <p:nvPr>
            <p:ph type="ftr" sz="quarter" idx="11"/>
          </p:nvPr>
        </p:nvSpPr>
        <p:spPr/>
        <p:txBody>
          <a:bodyPr/>
          <a:lstStyle>
            <a:lvl1pPr>
              <a:defRPr>
                <a:solidFill>
                  <a:srgbClr val="FFFFFF">
                    <a:alpha val="75000"/>
                  </a:srgbClr>
                </a:solidFill>
              </a:defRPr>
            </a:lvl1pPr>
          </a:lstStyle>
          <a:p>
            <a:endParaRPr lang="en-US"/>
          </a:p>
        </p:txBody>
      </p:sp>
      <p:sp>
        <p:nvSpPr>
          <p:cNvPr id="9" name="Slide Number Placeholder 8"/>
          <p:cNvSpPr>
            <a:spLocks noGrp="1"/>
          </p:cNvSpPr>
          <p:nvPr>
            <p:ph type="sldNum" sz="quarter" idx="12"/>
          </p:nvPr>
        </p:nvSpPr>
        <p:spPr/>
        <p:txBody>
          <a:bodyPr/>
          <a:lstStyle>
            <a:lvl1pPr>
              <a:defRPr>
                <a:solidFill>
                  <a:srgbClr val="FFFFFF">
                    <a:alpha val="20000"/>
                  </a:srgbClr>
                </a:solidFill>
              </a:defRPr>
            </a:lvl1pPr>
          </a:lstStyle>
          <a:p>
            <a:fld id="{B760062A-598B-4CEF-B0C2-B1BEB0D79F4E}" type="slidenum">
              <a:rPr lang="en-US" smtClean="0"/>
              <a:t>‹#›</a:t>
            </a:fld>
            <a:endParaRPr lang="en-US"/>
          </a:p>
        </p:txBody>
      </p:sp>
    </p:spTree>
    <p:extLst>
      <p:ext uri="{BB962C8B-B14F-4D97-AF65-F5344CB8AC3E}">
        <p14:creationId xmlns:p14="http://schemas.microsoft.com/office/powerpoint/2010/main" val="1718945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8C5CAD-900F-46F6-B06A-9F5A441259BA}" type="datetimeFigureOut">
              <a:rPr lang="en-US" smtClean="0"/>
              <a:t>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60062A-598B-4CEF-B0C2-B1BEB0D79F4E}" type="slidenum">
              <a:rPr lang="en-US" smtClean="0"/>
              <a:t>‹#›</a:t>
            </a:fld>
            <a:endParaRPr lang="en-US"/>
          </a:p>
        </p:txBody>
      </p:sp>
    </p:spTree>
    <p:extLst>
      <p:ext uri="{BB962C8B-B14F-4D97-AF65-F5344CB8AC3E}">
        <p14:creationId xmlns:p14="http://schemas.microsoft.com/office/powerpoint/2010/main" val="938810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7963" y="695325"/>
            <a:ext cx="1971675"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78644" y="714376"/>
            <a:ext cx="5800725" cy="54006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8C5CAD-900F-46F6-B06A-9F5A441259BA}" type="datetimeFigureOut">
              <a:rPr lang="en-US" smtClean="0"/>
              <a:t>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60062A-598B-4CEF-B0C2-B1BEB0D79F4E}" type="slidenum">
              <a:rPr lang="en-US" smtClean="0"/>
              <a:t>‹#›</a:t>
            </a:fld>
            <a:endParaRPr lang="en-US"/>
          </a:p>
        </p:txBody>
      </p:sp>
    </p:spTree>
    <p:extLst>
      <p:ext uri="{BB962C8B-B14F-4D97-AF65-F5344CB8AC3E}">
        <p14:creationId xmlns:p14="http://schemas.microsoft.com/office/powerpoint/2010/main" val="2417155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8C5CAD-900F-46F6-B06A-9F5A441259BA}" type="datetimeFigureOut">
              <a:rPr lang="en-US" smtClean="0"/>
              <a:t>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60062A-598B-4CEF-B0C2-B1BEB0D79F4E}" type="slidenum">
              <a:rPr lang="en-US" smtClean="0"/>
              <a:t>‹#›</a:t>
            </a:fld>
            <a:endParaRPr lang="en-US"/>
          </a:p>
        </p:txBody>
      </p:sp>
    </p:spTree>
    <p:extLst>
      <p:ext uri="{BB962C8B-B14F-4D97-AF65-F5344CB8AC3E}">
        <p14:creationId xmlns:p14="http://schemas.microsoft.com/office/powerpoint/2010/main" val="3319192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2628" y="767419"/>
            <a:ext cx="8085582" cy="3355848"/>
          </a:xfrm>
        </p:spPr>
        <p:txBody>
          <a:bodyPr anchor="b">
            <a:normAutofit/>
          </a:bodyPr>
          <a:lstStyle>
            <a:lvl1pPr>
              <a:lnSpc>
                <a:spcPct val="80000"/>
              </a:lnSpc>
              <a:defRPr sz="80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00634" y="4187275"/>
            <a:ext cx="6919722" cy="1645920"/>
          </a:xfrm>
        </p:spPr>
        <p:txBody>
          <a:bodyPr anchor="t">
            <a:normAutofit/>
          </a:bodyPr>
          <a:lstStyle>
            <a:lvl1pPr marL="0" indent="0">
              <a:buNone/>
              <a:defRPr sz="28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68C5CAD-900F-46F6-B06A-9F5A441259BA}" type="datetimeFigureOut">
              <a:rPr lang="en-US" smtClean="0"/>
              <a:t>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60062A-598B-4CEF-B0C2-B1BEB0D79F4E}" type="slidenum">
              <a:rPr lang="en-US" smtClean="0"/>
              <a:t>‹#›</a:t>
            </a:fld>
            <a:endParaRPr lang="en-US"/>
          </a:p>
        </p:txBody>
      </p:sp>
    </p:spTree>
    <p:extLst>
      <p:ext uri="{BB962C8B-B14F-4D97-AF65-F5344CB8AC3E}">
        <p14:creationId xmlns:p14="http://schemas.microsoft.com/office/powerpoint/2010/main" val="3376233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7492"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57738"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68C5CAD-900F-46F6-B06A-9F5A441259BA}" type="datetimeFigureOut">
              <a:rPr lang="en-US" smtClean="0"/>
              <a:t>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60062A-598B-4CEF-B0C2-B1BEB0D79F4E}" type="slidenum">
              <a:rPr lang="en-US" smtClean="0"/>
              <a:t>‹#›</a:t>
            </a:fld>
            <a:endParaRPr lang="en-US"/>
          </a:p>
        </p:txBody>
      </p:sp>
    </p:spTree>
    <p:extLst>
      <p:ext uri="{BB962C8B-B14F-4D97-AF65-F5344CB8AC3E}">
        <p14:creationId xmlns:p14="http://schemas.microsoft.com/office/powerpoint/2010/main" val="3163835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507492" y="2032000"/>
            <a:ext cx="3806190" cy="723400"/>
          </a:xfrm>
        </p:spPr>
        <p:txBody>
          <a:bodyPr anchor="ctr">
            <a:normAutofit/>
          </a:bodyPr>
          <a:lstStyle>
            <a:lvl1pPr marL="0" indent="0">
              <a:spcBef>
                <a:spcPts val="0"/>
              </a:spcBef>
              <a:buNone/>
              <a:defRPr sz="20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07492" y="2736150"/>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66310" y="2029968"/>
            <a:ext cx="3806190" cy="722376"/>
          </a:xfrm>
        </p:spPr>
        <p:txBody>
          <a:bodyPr anchor="ctr">
            <a:normAutofit/>
          </a:bodyPr>
          <a:lstStyle>
            <a:lvl1pPr marL="0" indent="0">
              <a:spcBef>
                <a:spcPts val="0"/>
              </a:spcBef>
              <a:buNone/>
              <a:defRPr sz="20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766310" y="2734056"/>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8C5CAD-900F-46F6-B06A-9F5A441259BA}" type="datetimeFigureOut">
              <a:rPr lang="en-US" smtClean="0"/>
              <a:t>2/7/2025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60062A-598B-4CEF-B0C2-B1BEB0D79F4E}" type="slidenum">
              <a:rPr lang="en-US" smtClean="0"/>
              <a:t>‹#›</a:t>
            </a:fld>
            <a:endParaRPr lang="en-US"/>
          </a:p>
        </p:txBody>
      </p:sp>
    </p:spTree>
    <p:extLst>
      <p:ext uri="{BB962C8B-B14F-4D97-AF65-F5344CB8AC3E}">
        <p14:creationId xmlns:p14="http://schemas.microsoft.com/office/powerpoint/2010/main" val="548480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68C5CAD-900F-46F6-B06A-9F5A441259BA}" type="datetimeFigureOut">
              <a:rPr lang="en-US" smtClean="0"/>
              <a:t>2/7/2025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60062A-598B-4CEF-B0C2-B1BEB0D79F4E}" type="slidenum">
              <a:rPr lang="en-US" smtClean="0"/>
              <a:t>‹#›</a:t>
            </a:fld>
            <a:endParaRPr lang="en-US"/>
          </a:p>
        </p:txBody>
      </p:sp>
    </p:spTree>
    <p:extLst>
      <p:ext uri="{BB962C8B-B14F-4D97-AF65-F5344CB8AC3E}">
        <p14:creationId xmlns:p14="http://schemas.microsoft.com/office/powerpoint/2010/main" val="1318953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8C5CAD-900F-46F6-B06A-9F5A441259BA}" type="datetimeFigureOut">
              <a:rPr lang="en-US" smtClean="0"/>
              <a:t>2/7/2025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60062A-598B-4CEF-B0C2-B1BEB0D79F4E}" type="slidenum">
              <a:rPr lang="en-US" smtClean="0"/>
              <a:t>‹#›</a:t>
            </a:fld>
            <a:endParaRPr lang="en-US"/>
          </a:p>
        </p:txBody>
      </p:sp>
    </p:spTree>
    <p:extLst>
      <p:ext uri="{BB962C8B-B14F-4D97-AF65-F5344CB8AC3E}">
        <p14:creationId xmlns:p14="http://schemas.microsoft.com/office/powerpoint/2010/main" val="191390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5715000" y="0"/>
            <a:ext cx="3429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6196053" y="542282"/>
            <a:ext cx="2537460" cy="1920240"/>
          </a:xfrm>
        </p:spPr>
        <p:txBody>
          <a:bodyPr anchor="b">
            <a:noAutofit/>
          </a:bodyPr>
          <a:lstStyle>
            <a:lvl1pPr>
              <a:lnSpc>
                <a:spcPct val="85000"/>
              </a:lnSpc>
              <a:defRPr sz="36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71500" y="762000"/>
            <a:ext cx="4572000" cy="4572000"/>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06987" y="2511813"/>
            <a:ext cx="254889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5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Edit Master text styles</a:t>
            </a:r>
          </a:p>
        </p:txBody>
      </p:sp>
      <p:sp>
        <p:nvSpPr>
          <p:cNvPr id="5" name="Date Placeholder 4"/>
          <p:cNvSpPr>
            <a:spLocks noGrp="1"/>
          </p:cNvSpPr>
          <p:nvPr>
            <p:ph type="dt" sz="half" idx="10"/>
          </p:nvPr>
        </p:nvSpPr>
        <p:spPr/>
        <p:txBody>
          <a:bodyPr/>
          <a:lstStyle/>
          <a:p>
            <a:fld id="{E68C5CAD-900F-46F6-B06A-9F5A441259BA}" type="datetimeFigureOut">
              <a:rPr lang="en-US" smtClean="0"/>
              <a:t>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B760062A-598B-4CEF-B0C2-B1BEB0D79F4E}" type="slidenum">
              <a:rPr lang="en-US" smtClean="0"/>
              <a:t>‹#›</a:t>
            </a:fld>
            <a:endParaRPr lang="en-US"/>
          </a:p>
        </p:txBody>
      </p:sp>
    </p:spTree>
    <p:extLst>
      <p:ext uri="{BB962C8B-B14F-4D97-AF65-F5344CB8AC3E}">
        <p14:creationId xmlns:p14="http://schemas.microsoft.com/office/powerpoint/2010/main" val="3433022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86918" y="5418668"/>
            <a:ext cx="8085582" cy="613283"/>
          </a:xfrm>
        </p:spPr>
        <p:txBody>
          <a:bodyPr anchor="b">
            <a:normAutofit/>
          </a:bodyPr>
          <a:lstStyle>
            <a:lvl1pPr>
              <a:lnSpc>
                <a:spcPct val="85000"/>
              </a:lnSpc>
              <a:defRPr sz="28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9144000" cy="5330952"/>
          </a:xfrm>
          <a:solidFill>
            <a:schemeClr val="accent1">
              <a:lumMod val="40000"/>
              <a:lumOff val="60000"/>
            </a:schemeClr>
          </a:solidFill>
        </p:spPr>
        <p:txBody>
          <a:bodyPr anchor="t"/>
          <a:lstStyle>
            <a:lvl1pPr marL="0" indent="0" algn="ctr">
              <a:spcBef>
                <a:spcPts val="800"/>
              </a:spcBef>
              <a:buNone/>
              <a:defRPr sz="3200">
                <a:solidFill>
                  <a:srgbClr val="4D4D4D"/>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07492" y="5909735"/>
            <a:ext cx="6922008" cy="533400"/>
          </a:xfrm>
        </p:spPr>
        <p:txBody>
          <a:bodyPr>
            <a:normAutofit/>
          </a:bodyPr>
          <a:lstStyle>
            <a:lvl1pPr marL="0" indent="0">
              <a:lnSpc>
                <a:spcPct val="90000"/>
              </a:lnSpc>
              <a:spcBef>
                <a:spcPts val="1200"/>
              </a:spcBef>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alpha val="75000"/>
                  </a:srgbClr>
                </a:solidFill>
              </a:defRPr>
            </a:lvl1pPr>
          </a:lstStyle>
          <a:p>
            <a:fld id="{E68C5CAD-900F-46F6-B06A-9F5A441259BA}" type="datetimeFigureOut">
              <a:rPr lang="en-US" smtClean="0"/>
              <a:t>2/7/2025</a:t>
            </a:fld>
            <a:endParaRPr lang="en-US"/>
          </a:p>
        </p:txBody>
      </p:sp>
      <p:sp>
        <p:nvSpPr>
          <p:cNvPr id="6" name="Footer Placeholder 5"/>
          <p:cNvSpPr>
            <a:spLocks noGrp="1"/>
          </p:cNvSpPr>
          <p:nvPr>
            <p:ph type="ftr" sz="quarter" idx="11"/>
          </p:nvPr>
        </p:nvSpPr>
        <p:spPr/>
        <p:txBody>
          <a:bodyPr/>
          <a:lstStyle>
            <a:lvl1pPr>
              <a:defRPr>
                <a:solidFill>
                  <a:srgbClr val="FFFFFF">
                    <a:alpha val="75000"/>
                  </a:srgb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B760062A-598B-4CEF-B0C2-B1BEB0D79F4E}" type="slidenum">
              <a:rPr lang="en-US" smtClean="0"/>
              <a:t>‹#›</a:t>
            </a:fld>
            <a:endParaRPr lang="en-US"/>
          </a:p>
        </p:txBody>
      </p:sp>
    </p:spTree>
    <p:extLst>
      <p:ext uri="{BB962C8B-B14F-4D97-AF65-F5344CB8AC3E}">
        <p14:creationId xmlns:p14="http://schemas.microsoft.com/office/powerpoint/2010/main" val="3150806591"/>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2919" y="499533"/>
            <a:ext cx="8079581"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07206" y="1993393"/>
            <a:ext cx="8065294" cy="376618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4350" y="6412447"/>
            <a:ext cx="3086100" cy="228600"/>
          </a:xfrm>
          <a:prstGeom prst="rect">
            <a:avLst/>
          </a:prstGeom>
        </p:spPr>
        <p:txBody>
          <a:bodyPr vert="horz" lIns="91440" tIns="45720" rIns="91440" bIns="45720" rtlCol="0" anchor="ctr"/>
          <a:lstStyle>
            <a:lvl1pPr algn="l">
              <a:defRPr sz="950">
                <a:solidFill>
                  <a:schemeClr val="tx1">
                    <a:alpha val="75000"/>
                  </a:schemeClr>
                </a:solidFill>
              </a:defRPr>
            </a:lvl1pPr>
          </a:lstStyle>
          <a:p>
            <a:fld id="{E68C5CAD-900F-46F6-B06A-9F5A441259BA}" type="datetimeFigureOut">
              <a:rPr lang="en-US" smtClean="0"/>
              <a:t>2/7/2025</a:t>
            </a:fld>
            <a:endParaRPr lang="en-US"/>
          </a:p>
        </p:txBody>
      </p:sp>
      <p:sp>
        <p:nvSpPr>
          <p:cNvPr id="5" name="Footer Placeholder 4"/>
          <p:cNvSpPr>
            <a:spLocks noGrp="1"/>
          </p:cNvSpPr>
          <p:nvPr>
            <p:ph type="ftr" sz="quarter" idx="3"/>
          </p:nvPr>
        </p:nvSpPr>
        <p:spPr>
          <a:xfrm>
            <a:off x="514350" y="6554697"/>
            <a:ext cx="3771900" cy="228600"/>
          </a:xfrm>
          <a:prstGeom prst="rect">
            <a:avLst/>
          </a:prstGeom>
        </p:spPr>
        <p:txBody>
          <a:bodyPr vert="horz" lIns="91440" tIns="45720" rIns="91440" bIns="45720" rtlCol="0" anchor="ctr"/>
          <a:lstStyle>
            <a:lvl1pPr algn="l">
              <a:defRPr sz="950" cap="all" baseline="0">
                <a:solidFill>
                  <a:schemeClr val="tx1">
                    <a:alpha val="75000"/>
                  </a:schemeClr>
                </a:solidFill>
              </a:defRPr>
            </a:lvl1pPr>
          </a:lstStyle>
          <a:p>
            <a:endParaRPr lang="en-US"/>
          </a:p>
        </p:txBody>
      </p:sp>
      <p:sp>
        <p:nvSpPr>
          <p:cNvPr id="6" name="Slide Number Placeholder 5"/>
          <p:cNvSpPr>
            <a:spLocks noGrp="1"/>
          </p:cNvSpPr>
          <p:nvPr>
            <p:ph type="sldNum" sz="quarter" idx="4"/>
          </p:nvPr>
        </p:nvSpPr>
        <p:spPr>
          <a:xfrm>
            <a:off x="6541193" y="5829748"/>
            <a:ext cx="2194560" cy="1397039"/>
          </a:xfrm>
          <a:prstGeom prst="rect">
            <a:avLst/>
          </a:prstGeom>
        </p:spPr>
        <p:txBody>
          <a:bodyPr vert="horz" lIns="91440" tIns="45720" rIns="91440" bIns="45720" rtlCol="0" anchor="b"/>
          <a:lstStyle>
            <a:lvl1pPr algn="r">
              <a:defRPr sz="9000" b="0">
                <a:ln>
                  <a:noFill/>
                </a:ln>
                <a:solidFill>
                  <a:schemeClr val="accent1">
                    <a:alpha val="20000"/>
                  </a:schemeClr>
                </a:solidFill>
                <a:latin typeface="+mj-lt"/>
              </a:defRPr>
            </a:lvl1pPr>
          </a:lstStyle>
          <a:p>
            <a:fld id="{B760062A-598B-4CEF-B0C2-B1BEB0D79F4E}" type="slidenum">
              <a:rPr lang="en-US" smtClean="0"/>
              <a:t>‹#›</a:t>
            </a:fld>
            <a:endParaRPr lang="en-US"/>
          </a:p>
        </p:txBody>
      </p:sp>
    </p:spTree>
    <p:extLst>
      <p:ext uri="{BB962C8B-B14F-4D97-AF65-F5344CB8AC3E}">
        <p14:creationId xmlns:p14="http://schemas.microsoft.com/office/powerpoint/2010/main" val="2738196863"/>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8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274320"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Data" TargetMode="External"/><Relationship Id="rId2" Type="http://schemas.openxmlformats.org/officeDocument/2006/relationships/hyperlink" Target="https://en.wikipedia.org/wiki/Fa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77162"/>
            <a:ext cx="7772400" cy="2589838"/>
          </a:xfrm>
        </p:spPr>
        <p:txBody>
          <a:bodyPr>
            <a:normAutofit/>
          </a:bodyPr>
          <a:lstStyle/>
          <a:p>
            <a:pPr algn="ctr"/>
            <a:r>
              <a:rPr lang="en-US" sz="2400" dirty="0"/>
              <a:t>MAKERERE UNIVERSITY</a:t>
            </a:r>
            <a:br>
              <a:rPr lang="en-US" sz="2400" dirty="0"/>
            </a:br>
            <a:r>
              <a:rPr lang="en-US" sz="2400" dirty="0"/>
              <a:t>MAKERERE UNIVERSITY BUSINESS SCHOOL</a:t>
            </a:r>
            <a:br>
              <a:rPr lang="en-US" sz="2400" dirty="0"/>
            </a:br>
            <a:r>
              <a:rPr lang="en-US" sz="2400" dirty="0"/>
              <a:t>FACULTY OF COMPUTING AND INFORMATICS</a:t>
            </a:r>
            <a:br>
              <a:rPr lang="en-US" sz="2400" dirty="0"/>
            </a:br>
            <a:r>
              <a:rPr lang="en-US" sz="2400" dirty="0"/>
              <a:t>DEPARTMENT OF APPLIED COMPUTING AND IT</a:t>
            </a:r>
          </a:p>
        </p:txBody>
      </p:sp>
      <p:sp>
        <p:nvSpPr>
          <p:cNvPr id="3" name="Subtitle 2"/>
          <p:cNvSpPr>
            <a:spLocks noGrp="1"/>
          </p:cNvSpPr>
          <p:nvPr>
            <p:ph type="subTitle" idx="1"/>
          </p:nvPr>
        </p:nvSpPr>
        <p:spPr>
          <a:xfrm>
            <a:off x="728797" y="3048000"/>
            <a:ext cx="8073935" cy="2286000"/>
          </a:xfrm>
        </p:spPr>
        <p:txBody>
          <a:bodyPr>
            <a:normAutofit fontScale="70000" lnSpcReduction="20000"/>
          </a:bodyPr>
          <a:lstStyle/>
          <a:p>
            <a:pPr algn="ctr">
              <a:lnSpc>
                <a:spcPct val="120000"/>
              </a:lnSpc>
              <a:spcBef>
                <a:spcPts val="0"/>
              </a:spcBef>
            </a:pPr>
            <a:r>
              <a:rPr lang="en-US" sz="5000" b="1" dirty="0">
                <a:effectLst>
                  <a:outerShdw blurRad="31750" dist="25400" dir="5400000" algn="tl" rotWithShape="0">
                    <a:srgbClr val="000000">
                      <a:alpha val="25000"/>
                    </a:srgbClr>
                  </a:outerShdw>
                </a:effectLst>
                <a:latin typeface="+mj-lt"/>
                <a:ea typeface="+mj-ea"/>
                <a:cs typeface="+mj-cs"/>
              </a:rPr>
              <a:t>BACHELOR OF COMMERCE (BUC1112)</a:t>
            </a:r>
          </a:p>
          <a:p>
            <a:pPr algn="ctr">
              <a:lnSpc>
                <a:spcPct val="120000"/>
              </a:lnSpc>
              <a:spcBef>
                <a:spcPts val="0"/>
              </a:spcBef>
            </a:pPr>
            <a:r>
              <a:rPr lang="en-US" sz="5000" b="1" dirty="0">
                <a:effectLst>
                  <a:outerShdw blurRad="31750" dist="25400" dir="5400000" algn="tl" rotWithShape="0">
                    <a:srgbClr val="000000">
                      <a:alpha val="25000"/>
                    </a:srgbClr>
                  </a:outerShdw>
                </a:effectLst>
                <a:latin typeface="+mj-lt"/>
                <a:ea typeface="+mj-ea"/>
                <a:cs typeface="+mj-cs"/>
              </a:rPr>
              <a:t>SEMESTER: </a:t>
            </a:r>
            <a:r>
              <a:rPr lang="en-US" sz="5000" b="1" dirty="0">
                <a:effectLst>
                  <a:outerShdw blurRad="31750" dist="25400" dir="5400000" algn="tl" rotWithShape="0">
                    <a:srgbClr val="000000">
                      <a:alpha val="25000"/>
                    </a:srgbClr>
                  </a:outerShdw>
                </a:effectLst>
                <a:ea typeface="+mj-ea"/>
                <a:cs typeface="+mj-cs"/>
              </a:rPr>
              <a:t>II</a:t>
            </a:r>
            <a:r>
              <a:rPr lang="en-US" sz="5000" b="1" dirty="0">
                <a:effectLst>
                  <a:outerShdw blurRad="31750" dist="25400" dir="5400000" algn="tl" rotWithShape="0">
                    <a:srgbClr val="000000">
                      <a:alpha val="25000"/>
                    </a:srgbClr>
                  </a:outerShdw>
                </a:effectLst>
                <a:latin typeface="+mj-lt"/>
                <a:ea typeface="+mj-ea"/>
                <a:cs typeface="+mj-cs"/>
              </a:rPr>
              <a:t>, ACADEMIC YEAR: 2024/2025.</a:t>
            </a:r>
          </a:p>
          <a:p>
            <a:pPr algn="ctr">
              <a:lnSpc>
                <a:spcPct val="120000"/>
              </a:lnSpc>
              <a:spcBef>
                <a:spcPts val="0"/>
              </a:spcBef>
            </a:pPr>
            <a:r>
              <a:rPr lang="en-US" sz="5000" b="1" dirty="0">
                <a:effectLst>
                  <a:outerShdw blurRad="31750" dist="25400" dir="5400000" algn="tl" rotWithShape="0">
                    <a:srgbClr val="000000">
                      <a:alpha val="25000"/>
                    </a:srgbClr>
                  </a:outerShdw>
                </a:effectLst>
                <a:latin typeface="+mj-lt"/>
                <a:ea typeface="+mj-ea"/>
                <a:cs typeface="+mj-cs"/>
              </a:rPr>
              <a:t>FUNDAMENTALS OF INFORMATION COMMUNICATION TECHNOLOGY</a:t>
            </a:r>
          </a:p>
          <a:p>
            <a:pPr algn="ctr">
              <a:lnSpc>
                <a:spcPct val="120000"/>
              </a:lnSpc>
              <a:spcBef>
                <a:spcPts val="0"/>
              </a:spcBef>
            </a:pPr>
            <a:endParaRPr lang="en-US" sz="3300" b="1" dirty="0">
              <a:effectLst>
                <a:outerShdw blurRad="31750" dist="25400" dir="5400000" algn="tl" rotWithShape="0">
                  <a:srgbClr val="000000">
                    <a:alpha val="25000"/>
                  </a:srgbClr>
                </a:outerShdw>
              </a:effectLst>
              <a:latin typeface="+mj-lt"/>
              <a:ea typeface="+mj-ea"/>
              <a:cs typeface="+mj-cs"/>
            </a:endParaRPr>
          </a:p>
          <a:p>
            <a:pPr algn="ctr"/>
            <a:endParaRPr lang="en-US" sz="2000" dirty="0"/>
          </a:p>
          <a:p>
            <a:endParaRPr lang="en-US" dirty="0"/>
          </a:p>
        </p:txBody>
      </p:sp>
      <p:sp>
        <p:nvSpPr>
          <p:cNvPr id="5" name="Subtitle 2"/>
          <p:cNvSpPr txBox="1">
            <a:spLocks/>
          </p:cNvSpPr>
          <p:nvPr/>
        </p:nvSpPr>
        <p:spPr>
          <a:xfrm>
            <a:off x="261257" y="6172200"/>
            <a:ext cx="8756469" cy="419100"/>
          </a:xfrm>
          <a:prstGeom prst="rect">
            <a:avLst/>
          </a:prstGeom>
        </p:spPr>
        <p:txBody>
          <a:bodyPr vert="horz" lIns="45720" rIns="45720">
            <a:normAutofit fontScale="62500" lnSpcReduction="20000"/>
          </a:bodyPr>
          <a:lstStyle>
            <a:lvl1pPr marL="0" marR="64008" indent="0" algn="r" rtl="0" eaLnBrk="1" latinLnBrk="0" hangingPunct="1">
              <a:spcBef>
                <a:spcPts val="400"/>
              </a:spcBef>
              <a:spcAft>
                <a:spcPts val="0"/>
              </a:spcAft>
              <a:buClr>
                <a:schemeClr val="accent1"/>
              </a:buClr>
              <a:buSzPct val="68000"/>
              <a:buFont typeface="Wingdings 3"/>
              <a:buNone/>
              <a:defRPr kumimoji="0" sz="2700" kern="1200">
                <a:solidFill>
                  <a:schemeClr val="tx2"/>
                </a:solidFill>
                <a:latin typeface="+mn-lt"/>
                <a:ea typeface="+mn-ea"/>
                <a:cs typeface="+mn-cs"/>
              </a:defRPr>
            </a:lvl1pPr>
            <a:lvl2pPr marL="457200" indent="0" algn="ctr" rtl="0" eaLnBrk="1" latinLnBrk="0" hangingPunct="1">
              <a:spcBef>
                <a:spcPts val="324"/>
              </a:spcBef>
              <a:buClr>
                <a:schemeClr val="accent1"/>
              </a:buClr>
              <a:buFont typeface="Verdana"/>
              <a:buNone/>
              <a:defRPr kumimoji="0" sz="2300" kern="1200">
                <a:solidFill>
                  <a:schemeClr val="tx1"/>
                </a:solidFill>
                <a:latin typeface="+mn-lt"/>
                <a:ea typeface="+mn-ea"/>
                <a:cs typeface="+mn-cs"/>
              </a:defRPr>
            </a:lvl2pPr>
            <a:lvl3pPr marL="914400" indent="0" algn="ctr" rtl="0" eaLnBrk="1" latinLnBrk="0" hangingPunct="1">
              <a:spcBef>
                <a:spcPts val="350"/>
              </a:spcBef>
              <a:buClr>
                <a:schemeClr val="accent2"/>
              </a:buClr>
              <a:buSzPct val="100000"/>
              <a:buFont typeface="Wingdings 2"/>
              <a:buNone/>
              <a:defRPr kumimoji="0" sz="2100" kern="1200">
                <a:solidFill>
                  <a:schemeClr val="tx1"/>
                </a:solidFill>
                <a:latin typeface="+mn-lt"/>
                <a:ea typeface="+mn-ea"/>
                <a:cs typeface="+mn-cs"/>
              </a:defRPr>
            </a:lvl3pPr>
            <a:lvl4pPr marL="1371600" indent="0" algn="ctr" rtl="0" eaLnBrk="1" latinLnBrk="0" hangingPunct="1">
              <a:spcBef>
                <a:spcPts val="350"/>
              </a:spcBef>
              <a:buClr>
                <a:schemeClr val="accent2"/>
              </a:buClr>
              <a:buFont typeface="Wingdings 2"/>
              <a:buNone/>
              <a:defRPr kumimoji="0" sz="1900" kern="1200">
                <a:solidFill>
                  <a:schemeClr val="tx1"/>
                </a:solidFill>
                <a:latin typeface="+mn-lt"/>
                <a:ea typeface="+mn-ea"/>
                <a:cs typeface="+mn-cs"/>
              </a:defRPr>
            </a:lvl4pPr>
            <a:lvl5pPr marL="1828800" indent="0" algn="ctr" rtl="0" eaLnBrk="1" latinLnBrk="0" hangingPunct="1">
              <a:spcBef>
                <a:spcPts val="350"/>
              </a:spcBef>
              <a:buClr>
                <a:schemeClr val="accent2"/>
              </a:buClr>
              <a:buFont typeface="Wingdings 2"/>
              <a:buNone/>
              <a:defRPr kumimoji="0" sz="1800" kern="1200">
                <a:solidFill>
                  <a:schemeClr val="tx1"/>
                </a:solidFill>
                <a:latin typeface="+mn-lt"/>
                <a:ea typeface="+mn-ea"/>
                <a:cs typeface="+mn-cs"/>
              </a:defRPr>
            </a:lvl5pPr>
            <a:lvl6pPr marL="2286000" indent="0" algn="ctr" rtl="0" eaLnBrk="1" latinLnBrk="0" hangingPunct="1">
              <a:spcBef>
                <a:spcPts val="350"/>
              </a:spcBef>
              <a:buClr>
                <a:schemeClr val="accent3"/>
              </a:buClr>
              <a:buFont typeface="Wingdings 2"/>
              <a:buNone/>
              <a:defRPr kumimoji="0" sz="1800" kern="1200">
                <a:solidFill>
                  <a:schemeClr val="tx1"/>
                </a:solidFill>
                <a:latin typeface="+mn-lt"/>
                <a:ea typeface="+mn-ea"/>
                <a:cs typeface="+mn-cs"/>
              </a:defRPr>
            </a:lvl6pPr>
            <a:lvl7pPr marL="2743200" indent="0" algn="ctr" rtl="0" eaLnBrk="1" latinLnBrk="0" hangingPunct="1">
              <a:spcBef>
                <a:spcPts val="350"/>
              </a:spcBef>
              <a:buClr>
                <a:schemeClr val="accent3"/>
              </a:buClr>
              <a:buFont typeface="Wingdings 2"/>
              <a:buNone/>
              <a:defRPr kumimoji="0" sz="1600" kern="1200">
                <a:solidFill>
                  <a:schemeClr val="tx1"/>
                </a:solidFill>
                <a:latin typeface="+mn-lt"/>
                <a:ea typeface="+mn-ea"/>
                <a:cs typeface="+mn-cs"/>
              </a:defRPr>
            </a:lvl7pPr>
            <a:lvl8pPr marL="3200400" indent="0" algn="ctr" rtl="0" eaLnBrk="1" latinLnBrk="0" hangingPunct="1">
              <a:spcBef>
                <a:spcPts val="350"/>
              </a:spcBef>
              <a:buClr>
                <a:schemeClr val="accent3"/>
              </a:buClr>
              <a:buFont typeface="Wingdings 2"/>
              <a:buNone/>
              <a:defRPr kumimoji="0" sz="1600" kern="1200">
                <a:solidFill>
                  <a:schemeClr val="tx1"/>
                </a:solidFill>
                <a:latin typeface="+mn-lt"/>
                <a:ea typeface="+mn-ea"/>
                <a:cs typeface="+mn-cs"/>
              </a:defRPr>
            </a:lvl8pPr>
            <a:lvl9pPr marL="3657600" indent="0" algn="ctr" rtl="0" eaLnBrk="1" latinLnBrk="0" hangingPunct="1">
              <a:spcBef>
                <a:spcPts val="350"/>
              </a:spcBef>
              <a:buClr>
                <a:schemeClr val="accent3"/>
              </a:buClr>
              <a:buFont typeface="Wingdings 2"/>
              <a:buNone/>
              <a:defRPr kumimoji="0" sz="1600" kern="1200" baseline="0">
                <a:solidFill>
                  <a:schemeClr val="tx1"/>
                </a:solidFill>
                <a:latin typeface="+mn-lt"/>
                <a:ea typeface="+mn-ea"/>
                <a:cs typeface="+mn-cs"/>
              </a:defRPr>
            </a:lvl9pPr>
            <a:extLst/>
          </a:lstStyle>
          <a:p>
            <a:pPr algn="ctr">
              <a:lnSpc>
                <a:spcPct val="120000"/>
              </a:lnSpc>
              <a:spcBef>
                <a:spcPts val="0"/>
              </a:spcBef>
            </a:pPr>
            <a:endParaRPr lang="en-US" sz="3300" b="1" dirty="0">
              <a:solidFill>
                <a:schemeClr val="tx1"/>
              </a:solidFill>
              <a:effectLst>
                <a:outerShdw blurRad="31750" dist="25400" dir="5400000" algn="tl" rotWithShape="0">
                  <a:srgbClr val="000000">
                    <a:alpha val="25000"/>
                  </a:srgbClr>
                </a:outerShdw>
              </a:effectLst>
              <a:latin typeface="+mj-lt"/>
              <a:ea typeface="+mj-ea"/>
              <a:cs typeface="+mj-cs"/>
            </a:endParaRPr>
          </a:p>
          <a:p>
            <a:pPr algn="ctr"/>
            <a:endParaRPr lang="en-US" sz="2000" dirty="0"/>
          </a:p>
          <a:p>
            <a:endParaRPr lang="en-US" dirty="0"/>
          </a:p>
        </p:txBody>
      </p:sp>
    </p:spTree>
    <p:extLst>
      <p:ext uri="{BB962C8B-B14F-4D97-AF65-F5344CB8AC3E}">
        <p14:creationId xmlns:p14="http://schemas.microsoft.com/office/powerpoint/2010/main" val="24612994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dirty="0"/>
              <a:t>Introduction to ICT and Key Concepts</a:t>
            </a:r>
          </a:p>
        </p:txBody>
      </p:sp>
      <p:sp>
        <p:nvSpPr>
          <p:cNvPr id="2" name="Content Placeholder 1"/>
          <p:cNvSpPr>
            <a:spLocks noGrp="1"/>
          </p:cNvSpPr>
          <p:nvPr>
            <p:ph idx="1"/>
          </p:nvPr>
        </p:nvSpPr>
        <p:spPr/>
        <p:txBody>
          <a:bodyPr>
            <a:normAutofit/>
          </a:bodyPr>
          <a:lstStyle/>
          <a:p>
            <a:r>
              <a:rPr lang="en-US" dirty="0"/>
              <a:t>Definition of ICT, IS, IT: </a:t>
            </a:r>
          </a:p>
          <a:p>
            <a:r>
              <a:rPr lang="en-US" sz="4800" b="1" u="sng" dirty="0">
                <a:effectLst>
                  <a:outerShdw blurRad="38100" dist="38100" dir="2700000" algn="tl">
                    <a:srgbClr val="000000">
                      <a:alpha val="43137"/>
                    </a:srgbClr>
                  </a:outerShdw>
                </a:effectLst>
              </a:rPr>
              <a:t>Importance of ICT/IS/IT</a:t>
            </a:r>
          </a:p>
          <a:p>
            <a:r>
              <a:rPr lang="en-GB" dirty="0"/>
              <a:t>Data and Information:</a:t>
            </a:r>
          </a:p>
          <a:p>
            <a:r>
              <a:rPr lang="en-GB" dirty="0"/>
              <a:t>Data Processing:</a:t>
            </a:r>
            <a:endParaRPr lang="en-US" dirty="0"/>
          </a:p>
          <a:p>
            <a:r>
              <a:rPr lang="en-US" dirty="0"/>
              <a:t>ICT for Sustainable Development Goals (ICT4SDGs):</a:t>
            </a:r>
          </a:p>
          <a:p>
            <a:endParaRPr lang="en-US" dirty="0"/>
          </a:p>
        </p:txBody>
      </p:sp>
    </p:spTree>
    <p:extLst>
      <p:ext uri="{BB962C8B-B14F-4D97-AF65-F5344CB8AC3E}">
        <p14:creationId xmlns:p14="http://schemas.microsoft.com/office/powerpoint/2010/main" val="3244800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8600" y="216953"/>
            <a:ext cx="8783638" cy="1535647"/>
          </a:xfrm>
        </p:spPr>
        <p:txBody>
          <a:bodyPr>
            <a:normAutofit/>
          </a:bodyPr>
          <a:lstStyle/>
          <a:p>
            <a:r>
              <a:rPr lang="en-US" altLang="en-US" sz="4000" b="1" dirty="0"/>
              <a:t>Importance of IT in different Business/ </a:t>
            </a:r>
            <a:br>
              <a:rPr lang="en-US" altLang="en-US" sz="4000" b="1" dirty="0"/>
            </a:br>
            <a:r>
              <a:rPr lang="en-US" altLang="en-US" sz="4000" b="1" dirty="0"/>
              <a:t>Reasons for studying ICT in the University</a:t>
            </a:r>
          </a:p>
        </p:txBody>
      </p:sp>
      <p:sp>
        <p:nvSpPr>
          <p:cNvPr id="16387" name="Content Placeholder 2"/>
          <p:cNvSpPr>
            <a:spLocks noGrp="1"/>
          </p:cNvSpPr>
          <p:nvPr>
            <p:ph idx="1"/>
          </p:nvPr>
        </p:nvSpPr>
        <p:spPr>
          <a:xfrm>
            <a:off x="381000" y="1828800"/>
            <a:ext cx="8305800" cy="3657600"/>
          </a:xfrm>
        </p:spPr>
        <p:txBody>
          <a:bodyPr/>
          <a:lstStyle/>
          <a:p>
            <a:pPr algn="just">
              <a:buFont typeface="Wingdings" panose="05000000000000000000" pitchFamily="2" charset="2"/>
              <a:buChar char="Ø"/>
            </a:pPr>
            <a:r>
              <a:rPr lang="en-GB" altLang="en-US" sz="3200" dirty="0"/>
              <a:t>To ensure ICT supports the organization’s corporate strategy.</a:t>
            </a:r>
          </a:p>
          <a:p>
            <a:pPr algn="just">
              <a:buFont typeface="Wingdings" panose="05000000000000000000" pitchFamily="2" charset="2"/>
              <a:buChar char="Ø"/>
            </a:pPr>
            <a:r>
              <a:rPr lang="en-GB" altLang="en-US" sz="3200" dirty="0"/>
              <a:t>To identify strategic competitive advantage opportunities.</a:t>
            </a:r>
          </a:p>
          <a:p>
            <a:pPr algn="just">
              <a:buFont typeface="Wingdings" panose="05000000000000000000" pitchFamily="2" charset="2"/>
              <a:buChar char="Ø"/>
            </a:pPr>
            <a:r>
              <a:rPr lang="en-GB" altLang="en-US" sz="3200" dirty="0"/>
              <a:t>Ensure linkage between business and ICT.</a:t>
            </a:r>
          </a:p>
          <a:p>
            <a:pPr algn="just">
              <a:buFont typeface="Wingdings" panose="05000000000000000000" pitchFamily="2" charset="2"/>
              <a:buChar char="Ø"/>
            </a:pPr>
            <a:r>
              <a:rPr lang="en-GB" altLang="en-US" sz="3200" dirty="0"/>
              <a:t>Provide leadership for ICT projects.</a:t>
            </a:r>
          </a:p>
          <a:p>
            <a:pPr>
              <a:buFont typeface="Wingdings" pitchFamily="2" charset="2"/>
              <a:buNone/>
            </a:pPr>
            <a:endParaRPr lang="en-US" altLang="en-US" dirty="0"/>
          </a:p>
        </p:txBody>
      </p:sp>
      <p:sp>
        <p:nvSpPr>
          <p:cNvPr id="16388"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F44B50E5-B3DF-4ACA-8138-AAD22699ECA0}" type="datetime2">
              <a:rPr lang="en-US" altLang="en-US" sz="1400" smtClean="0"/>
              <a:pPr/>
              <a:t>Friday, February 7, 2025</a:t>
            </a:fld>
            <a:endParaRPr lang="en-US" altLang="en-US" sz="1400"/>
          </a:p>
        </p:txBody>
      </p:sp>
      <p:sp>
        <p:nvSpPr>
          <p:cNvPr id="16389"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4CC7B800-A600-45FA-B997-31B64E41B0CC}" type="slidenum">
              <a:rPr lang="en-US" altLang="en-US" sz="1400" smtClean="0"/>
              <a:pPr/>
              <a:t>11</a:t>
            </a:fld>
            <a:endParaRPr lang="en-US" altLang="en-US" sz="1400"/>
          </a:p>
        </p:txBody>
      </p:sp>
    </p:spTree>
    <p:extLst>
      <p:ext uri="{BB962C8B-B14F-4D97-AF65-F5344CB8AC3E}">
        <p14:creationId xmlns:p14="http://schemas.microsoft.com/office/powerpoint/2010/main" val="3938089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92919" y="216953"/>
            <a:ext cx="8079581" cy="1209234"/>
          </a:xfrm>
        </p:spPr>
        <p:txBody>
          <a:bodyPr>
            <a:normAutofit/>
          </a:bodyPr>
          <a:lstStyle/>
          <a:p>
            <a:r>
              <a:rPr lang="en-US" b="1" dirty="0"/>
              <a:t>Strategic Uses of ICT / IS</a:t>
            </a:r>
          </a:p>
        </p:txBody>
      </p:sp>
      <p:sp>
        <p:nvSpPr>
          <p:cNvPr id="12291" name="Content Placeholder 2"/>
          <p:cNvSpPr>
            <a:spLocks noGrp="1"/>
          </p:cNvSpPr>
          <p:nvPr>
            <p:ph idx="1"/>
          </p:nvPr>
        </p:nvSpPr>
        <p:spPr>
          <a:xfrm>
            <a:off x="492919" y="1426187"/>
            <a:ext cx="7521915" cy="4746013"/>
          </a:xfrm>
        </p:spPr>
        <p:txBody>
          <a:bodyPr>
            <a:normAutofit fontScale="70000" lnSpcReduction="20000"/>
          </a:bodyPr>
          <a:lstStyle/>
          <a:p>
            <a:pPr>
              <a:buFont typeface="Wingdings" panose="05000000000000000000" pitchFamily="2" charset="2"/>
              <a:buChar char="v"/>
              <a:defRPr/>
            </a:pPr>
            <a:r>
              <a:rPr lang="en-US" sz="2800" dirty="0"/>
              <a:t>Improving </a:t>
            </a:r>
            <a:r>
              <a:rPr lang="en-US" sz="2800" b="1" dirty="0">
                <a:effectLst>
                  <a:outerShdw blurRad="38100" dist="38100" dir="2700000" algn="tl">
                    <a:srgbClr val="000000">
                      <a:alpha val="43137"/>
                    </a:srgbClr>
                  </a:outerShdw>
                </a:effectLst>
              </a:rPr>
              <a:t>Business Processes </a:t>
            </a:r>
            <a:r>
              <a:rPr lang="en-US" sz="2800" dirty="0"/>
              <a:t>and Cost Reduction.  </a:t>
            </a:r>
          </a:p>
          <a:p>
            <a:pPr>
              <a:buFont typeface="Wingdings" panose="05000000000000000000" pitchFamily="2" charset="2"/>
              <a:buChar char="v"/>
              <a:defRPr/>
            </a:pPr>
            <a:r>
              <a:rPr lang="en-US" sz="2800" dirty="0"/>
              <a:t>Promote </a:t>
            </a:r>
            <a:r>
              <a:rPr lang="en-US" sz="2800" b="1" dirty="0">
                <a:effectLst>
                  <a:outerShdw blurRad="38100" dist="38100" dir="2700000" algn="tl">
                    <a:srgbClr val="000000">
                      <a:alpha val="43137"/>
                    </a:srgbClr>
                  </a:outerShdw>
                </a:effectLst>
              </a:rPr>
              <a:t>Business Innovation</a:t>
            </a:r>
            <a:r>
              <a:rPr lang="en-US" sz="2800" dirty="0"/>
              <a:t>. </a:t>
            </a:r>
          </a:p>
          <a:p>
            <a:pPr>
              <a:buFont typeface="Wingdings" panose="05000000000000000000" pitchFamily="2" charset="2"/>
              <a:buChar char="v"/>
              <a:defRPr/>
            </a:pPr>
            <a:r>
              <a:rPr lang="en-US" sz="2800" b="1" dirty="0">
                <a:effectLst>
                  <a:outerShdw blurRad="38100" dist="38100" dir="2700000" algn="tl">
                    <a:srgbClr val="000000">
                      <a:alpha val="43137"/>
                    </a:srgbClr>
                  </a:outerShdw>
                </a:effectLst>
              </a:rPr>
              <a:t>Locking in Customers and Suppliers</a:t>
            </a:r>
            <a:r>
              <a:rPr lang="en-US" sz="2800" dirty="0"/>
              <a:t>.  </a:t>
            </a:r>
          </a:p>
          <a:p>
            <a:pPr>
              <a:buFont typeface="Wingdings" panose="05000000000000000000" pitchFamily="2" charset="2"/>
              <a:buChar char="v"/>
              <a:defRPr/>
            </a:pPr>
            <a:r>
              <a:rPr lang="en-US" sz="2800" dirty="0"/>
              <a:t>Creating Switching Costs. (</a:t>
            </a:r>
            <a:r>
              <a:rPr lang="en-US" sz="2800" dirty="0">
                <a:highlight>
                  <a:srgbClr val="FFFF00"/>
                </a:highlight>
              </a:rPr>
              <a:t>Substitutes, Alternatives)E-commerce platforms </a:t>
            </a:r>
            <a:r>
              <a:rPr lang="en-US" sz="2800" dirty="0" err="1">
                <a:highlight>
                  <a:srgbClr val="FFFF00"/>
                </a:highlight>
              </a:rPr>
              <a:t>eg.</a:t>
            </a:r>
            <a:r>
              <a:rPr lang="en-US" sz="2800" dirty="0">
                <a:highlight>
                  <a:srgbClr val="FFFF00"/>
                </a:highlight>
              </a:rPr>
              <a:t> Amazon prime—Subscribers enjoy benefits like fast shipping, exclusive deals, and access to Prime video. The convenience associated with subscriptions creates switching costs by opting for different e-commerce platforms. </a:t>
            </a:r>
            <a:r>
              <a:rPr lang="en-US" sz="2800" dirty="0">
                <a:highlight>
                  <a:srgbClr val="00FF00"/>
                </a:highlight>
              </a:rPr>
              <a:t>These are financial costs incurred by a consumer when they switch brands, products, services or suppliers.</a:t>
            </a:r>
          </a:p>
          <a:p>
            <a:pPr>
              <a:buFont typeface="Wingdings" panose="05000000000000000000" pitchFamily="2" charset="2"/>
              <a:buChar char="v"/>
              <a:defRPr/>
            </a:pPr>
            <a:r>
              <a:rPr lang="en-US" sz="2800" dirty="0"/>
              <a:t>Raising Barrier to Entry. </a:t>
            </a:r>
            <a:r>
              <a:rPr lang="en-US" sz="2800" dirty="0">
                <a:solidFill>
                  <a:srgbClr val="FF0000"/>
                </a:solidFill>
              </a:rPr>
              <a:t>Don’t let your competitors easily enter an industry or area of business. </a:t>
            </a:r>
            <a:r>
              <a:rPr lang="en-US" sz="2800" dirty="0" err="1">
                <a:solidFill>
                  <a:srgbClr val="FF0000"/>
                </a:solidFill>
              </a:rPr>
              <a:t>Eg</a:t>
            </a:r>
            <a:r>
              <a:rPr lang="en-US" sz="2800" dirty="0">
                <a:solidFill>
                  <a:srgbClr val="FF0000"/>
                </a:solidFill>
              </a:rPr>
              <a:t> </a:t>
            </a:r>
            <a:r>
              <a:rPr lang="en-US" sz="2800" dirty="0">
                <a:solidFill>
                  <a:srgbClr val="FF0000"/>
                </a:solidFill>
                <a:highlight>
                  <a:srgbClr val="00FF00"/>
                </a:highlight>
              </a:rPr>
              <a:t>Trade secrets</a:t>
            </a:r>
          </a:p>
          <a:p>
            <a:pPr>
              <a:buFont typeface="Wingdings" panose="05000000000000000000" pitchFamily="2" charset="2"/>
              <a:buChar char="v"/>
              <a:defRPr/>
            </a:pPr>
            <a:r>
              <a:rPr lang="en-US" sz="2800" dirty="0"/>
              <a:t>Leveraging a Strategic IT Platform.</a:t>
            </a:r>
          </a:p>
          <a:p>
            <a:pPr>
              <a:buFont typeface="Wingdings" panose="05000000000000000000" pitchFamily="2" charset="2"/>
              <a:buChar char="v"/>
              <a:defRPr/>
            </a:pPr>
            <a:r>
              <a:rPr lang="en-US" sz="2800" dirty="0"/>
              <a:t>Developing a Strategic Information Base. </a:t>
            </a:r>
            <a:r>
              <a:rPr lang="en-US" sz="2800" dirty="0">
                <a:solidFill>
                  <a:srgbClr val="FF0000"/>
                </a:solidFill>
              </a:rPr>
              <a:t>This helps companies establish long-term or strategic goals that contribute to decision-making.</a:t>
            </a:r>
          </a:p>
          <a:p>
            <a:pPr>
              <a:buFont typeface="Wingdings" panose="05000000000000000000" pitchFamily="2" charset="2"/>
              <a:buChar char="v"/>
              <a:defRPr/>
            </a:pPr>
            <a:r>
              <a:rPr lang="en-US" sz="2800" dirty="0"/>
              <a:t>Training. Aids in training and retaining workers using multimedia.</a:t>
            </a:r>
          </a:p>
          <a:p>
            <a:pPr algn="just">
              <a:defRPr/>
            </a:pPr>
            <a:endParaRPr lang="en-US" sz="2400" dirty="0"/>
          </a:p>
          <a:p>
            <a:pPr algn="just">
              <a:defRPr/>
            </a:pPr>
            <a:endParaRPr lang="en-US" sz="2500" dirty="0"/>
          </a:p>
        </p:txBody>
      </p:sp>
      <p:sp>
        <p:nvSpPr>
          <p:cNvPr id="17412"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AC803A42-FD73-4356-B9F1-E58F3F7A134E}" type="datetime2">
              <a:rPr lang="en-US" sz="1400" smtClean="0"/>
              <a:pPr/>
              <a:t>Friday, February 7, 2025</a:t>
            </a:fld>
            <a:endParaRPr lang="en-US" sz="1400"/>
          </a:p>
        </p:txBody>
      </p:sp>
      <p:sp>
        <p:nvSpPr>
          <p:cNvPr id="1741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dirty="0"/>
              <a:t>Applied Computing Department</a:t>
            </a:r>
          </a:p>
        </p:txBody>
      </p:sp>
      <p:sp>
        <p:nvSpPr>
          <p:cNvPr id="1741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D582C0DA-5A95-461F-ABCB-69B5F3FC9FB1}" type="slidenum">
              <a:rPr lang="en-US" sz="1400" smtClean="0"/>
              <a:pPr/>
              <a:t>12</a:t>
            </a:fld>
            <a:endParaRPr lang="en-US" sz="1400"/>
          </a:p>
        </p:txBody>
      </p:sp>
    </p:spTree>
    <p:extLst>
      <p:ext uri="{BB962C8B-B14F-4D97-AF65-F5344CB8AC3E}">
        <p14:creationId xmlns:p14="http://schemas.microsoft.com/office/powerpoint/2010/main" val="19925979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92919" y="499533"/>
            <a:ext cx="8079581" cy="1266492"/>
          </a:xfrm>
        </p:spPr>
        <p:txBody>
          <a:bodyPr>
            <a:normAutofit/>
          </a:bodyPr>
          <a:lstStyle/>
          <a:p>
            <a:r>
              <a:rPr lang="en-GB" sz="5400" b="1" dirty="0"/>
              <a:t>Strategic Uses of IT</a:t>
            </a:r>
            <a:endParaRPr lang="en-US" sz="5400" b="1" dirty="0"/>
          </a:p>
        </p:txBody>
      </p:sp>
      <p:sp>
        <p:nvSpPr>
          <p:cNvPr id="18435"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D9682442-941E-4693-B718-E51C5C180240}" type="datetime2">
              <a:rPr lang="en-US" sz="1400" smtClean="0"/>
              <a:pPr/>
              <a:t>Friday, February 7, 2025</a:t>
            </a:fld>
            <a:endParaRPr lang="en-US" sz="1400"/>
          </a:p>
        </p:txBody>
      </p:sp>
      <p:sp>
        <p:nvSpPr>
          <p:cNvPr id="18438"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dirty="0"/>
              <a:t>Applied Computing Department</a:t>
            </a:r>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8A8EE3AA-CDA8-4490-A998-961B052444EF}" type="slidenum">
              <a:rPr lang="en-US" sz="1400" smtClean="0"/>
              <a:pPr/>
              <a:t>13</a:t>
            </a:fld>
            <a:endParaRPr lang="en-US" sz="1400"/>
          </a:p>
        </p:txBody>
      </p:sp>
      <p:grpSp>
        <p:nvGrpSpPr>
          <p:cNvPr id="18437" name="Group 23"/>
          <p:cNvGrpSpPr>
            <a:grpSpLocks noGrp="1"/>
          </p:cNvGrpSpPr>
          <p:nvPr/>
        </p:nvGrpSpPr>
        <p:grpSpPr bwMode="auto">
          <a:xfrm>
            <a:off x="514350" y="1600201"/>
            <a:ext cx="8440738" cy="4560888"/>
            <a:chOff x="0" y="952"/>
            <a:chExt cx="5760" cy="3276"/>
          </a:xfrm>
        </p:grpSpPr>
        <p:sp>
          <p:nvSpPr>
            <p:cNvPr id="18439" name="AutoShape 13"/>
            <p:cNvSpPr>
              <a:spLocks noChangeArrowheads="1"/>
            </p:cNvSpPr>
            <p:nvPr/>
          </p:nvSpPr>
          <p:spPr bwMode="auto">
            <a:xfrm>
              <a:off x="576" y="1843"/>
              <a:ext cx="2304" cy="1766"/>
            </a:xfrm>
            <a:prstGeom prst="downArrow">
              <a:avLst>
                <a:gd name="adj1" fmla="val 50880"/>
                <a:gd name="adj2" fmla="val 21685"/>
              </a:avLst>
            </a:prstGeom>
            <a:solidFill>
              <a:srgbClr val="7030A0"/>
            </a:solidFill>
            <a:ln w="9525">
              <a:solidFill>
                <a:schemeClr val="bg2"/>
              </a:solidFill>
              <a:miter lim="800000"/>
              <a:headEnd/>
              <a:tailEnd/>
            </a:ln>
            <a:effectLst>
              <a:outerShdw dist="107763" dir="2700000" algn="ctr" rotWithShape="0">
                <a:schemeClr val="bg2"/>
              </a:outerShdw>
            </a:effectLst>
          </p:spPr>
          <p:txBody>
            <a:bodyPr wrap="none" anchor="ctr"/>
            <a:lstStyle/>
            <a:p>
              <a:pPr eaLnBrk="1" hangingPunct="1"/>
              <a:endParaRPr lang="en-US">
                <a:cs typeface="Arial" charset="0"/>
              </a:endParaRPr>
            </a:p>
          </p:txBody>
        </p:sp>
        <p:sp>
          <p:nvSpPr>
            <p:cNvPr id="18440" name="Rectangle 4"/>
            <p:cNvSpPr>
              <a:spLocks noChangeArrowheads="1"/>
            </p:cNvSpPr>
            <p:nvPr/>
          </p:nvSpPr>
          <p:spPr bwMode="auto">
            <a:xfrm>
              <a:off x="1085" y="1007"/>
              <a:ext cx="4406" cy="576"/>
            </a:xfrm>
            <a:prstGeom prst="rect">
              <a:avLst/>
            </a:prstGeom>
            <a:solidFill>
              <a:schemeClr val="accent1"/>
            </a:solidFill>
            <a:ln w="9525">
              <a:solidFill>
                <a:schemeClr val="tx1"/>
              </a:solidFill>
              <a:miter lim="800000"/>
              <a:headEnd/>
              <a:tailEnd/>
            </a:ln>
            <a:effectLst>
              <a:outerShdw dist="107763" dir="2700000" algn="ctr" rotWithShape="0">
                <a:schemeClr val="bg2"/>
              </a:outerShdw>
            </a:effectLst>
          </p:spPr>
          <p:txBody>
            <a:bodyPr wrap="none" anchor="ctr"/>
            <a:lstStyle/>
            <a:p>
              <a:pPr eaLnBrk="1" hangingPunct="1"/>
              <a:endParaRPr lang="en-US">
                <a:cs typeface="Arial" charset="0"/>
              </a:endParaRPr>
            </a:p>
          </p:txBody>
        </p:sp>
        <p:sp>
          <p:nvSpPr>
            <p:cNvPr id="18441" name="Text Box 5"/>
            <p:cNvSpPr txBox="1">
              <a:spLocks noChangeArrowheads="1"/>
            </p:cNvSpPr>
            <p:nvPr/>
          </p:nvSpPr>
          <p:spPr bwMode="auto">
            <a:xfrm>
              <a:off x="1286" y="987"/>
              <a:ext cx="821" cy="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en-US" sz="1600"/>
                <a:t>Improving</a:t>
              </a:r>
            </a:p>
            <a:p>
              <a:pPr eaLnBrk="1" hangingPunct="1"/>
              <a:r>
                <a:rPr lang="en-US" sz="1600"/>
                <a:t>Business</a:t>
              </a:r>
            </a:p>
            <a:p>
              <a:pPr eaLnBrk="1" hangingPunct="1"/>
              <a:r>
                <a:rPr lang="en-US" sz="1600"/>
                <a:t>Process</a:t>
              </a:r>
              <a:endParaRPr lang="en-US" sz="1600">
                <a:latin typeface="Arial Black" pitchFamily="34" charset="0"/>
              </a:endParaRPr>
            </a:p>
          </p:txBody>
        </p:sp>
        <p:sp>
          <p:nvSpPr>
            <p:cNvPr id="18442" name="Text Box 6"/>
            <p:cNvSpPr txBox="1">
              <a:spLocks noChangeArrowheads="1"/>
            </p:cNvSpPr>
            <p:nvPr/>
          </p:nvSpPr>
          <p:spPr bwMode="auto">
            <a:xfrm>
              <a:off x="2721" y="961"/>
              <a:ext cx="850" cy="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en-US" sz="1600"/>
                <a:t>Promote</a:t>
              </a:r>
            </a:p>
            <a:p>
              <a:pPr eaLnBrk="1" hangingPunct="1"/>
              <a:r>
                <a:rPr lang="en-US" sz="1600"/>
                <a:t>Business</a:t>
              </a:r>
            </a:p>
            <a:p>
              <a:pPr eaLnBrk="1" hangingPunct="1"/>
              <a:r>
                <a:rPr lang="en-US" sz="1600"/>
                <a:t>Innovation</a:t>
              </a:r>
              <a:endParaRPr lang="en-US" sz="1600">
                <a:latin typeface="Arial Black" pitchFamily="34" charset="0"/>
              </a:endParaRPr>
            </a:p>
          </p:txBody>
        </p:sp>
        <p:sp>
          <p:nvSpPr>
            <p:cNvPr id="18443" name="Text Box 7"/>
            <p:cNvSpPr txBox="1">
              <a:spLocks noChangeArrowheads="1"/>
            </p:cNvSpPr>
            <p:nvPr/>
          </p:nvSpPr>
          <p:spPr bwMode="auto">
            <a:xfrm>
              <a:off x="4145" y="952"/>
              <a:ext cx="1041" cy="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en-US" sz="1600" dirty="0"/>
                <a:t>Locking in </a:t>
              </a:r>
            </a:p>
            <a:p>
              <a:pPr eaLnBrk="1" hangingPunct="1"/>
              <a:r>
                <a:rPr lang="en-US" sz="1600" dirty="0"/>
                <a:t>Customers </a:t>
              </a:r>
            </a:p>
            <a:p>
              <a:pPr eaLnBrk="1" hangingPunct="1"/>
              <a:r>
                <a:rPr lang="en-US" sz="1600" dirty="0"/>
                <a:t>and Suppliers</a:t>
              </a:r>
              <a:endParaRPr lang="en-US" sz="1600" dirty="0">
                <a:latin typeface="Arial Black" pitchFamily="34" charset="0"/>
              </a:endParaRPr>
            </a:p>
          </p:txBody>
        </p:sp>
        <p:sp>
          <p:nvSpPr>
            <p:cNvPr id="18444" name="AutoShape 8"/>
            <p:cNvSpPr>
              <a:spLocks noChangeArrowheads="1"/>
            </p:cNvSpPr>
            <p:nvPr/>
          </p:nvSpPr>
          <p:spPr bwMode="auto">
            <a:xfrm>
              <a:off x="3456" y="1834"/>
              <a:ext cx="2304" cy="1766"/>
            </a:xfrm>
            <a:prstGeom prst="downArrow">
              <a:avLst>
                <a:gd name="adj1" fmla="val 50880"/>
                <a:gd name="adj2" fmla="val 21685"/>
              </a:avLst>
            </a:prstGeom>
            <a:solidFill>
              <a:srgbClr val="7030A0"/>
            </a:solidFill>
            <a:ln w="9525">
              <a:solidFill>
                <a:schemeClr val="bg2"/>
              </a:solidFill>
              <a:miter lim="800000"/>
              <a:headEnd/>
              <a:tailEnd/>
            </a:ln>
            <a:effectLst>
              <a:outerShdw dist="107763" dir="2700000" algn="ctr" rotWithShape="0">
                <a:schemeClr val="bg2"/>
              </a:outerShdw>
            </a:effectLst>
          </p:spPr>
          <p:txBody>
            <a:bodyPr wrap="none" anchor="ctr"/>
            <a:lstStyle/>
            <a:p>
              <a:pPr eaLnBrk="1" hangingPunct="1"/>
              <a:endParaRPr lang="en-US">
                <a:cs typeface="Arial" charset="0"/>
              </a:endParaRPr>
            </a:p>
          </p:txBody>
        </p:sp>
        <p:sp>
          <p:nvSpPr>
            <p:cNvPr id="18445" name="Text Box 9"/>
            <p:cNvSpPr txBox="1">
              <a:spLocks noChangeArrowheads="1"/>
            </p:cNvSpPr>
            <p:nvPr/>
          </p:nvSpPr>
          <p:spPr bwMode="auto">
            <a:xfrm>
              <a:off x="1161" y="1880"/>
              <a:ext cx="1145" cy="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en-US" sz="1600">
                  <a:solidFill>
                    <a:schemeClr val="bg1"/>
                  </a:solidFill>
                </a:rPr>
                <a:t>Use IT to reduce costs of doing business</a:t>
              </a:r>
              <a:endParaRPr lang="en-US" sz="1600">
                <a:solidFill>
                  <a:schemeClr val="bg1"/>
                </a:solidFill>
                <a:latin typeface="Times New Roman" pitchFamily="18" charset="0"/>
              </a:endParaRPr>
            </a:p>
          </p:txBody>
        </p:sp>
        <p:sp>
          <p:nvSpPr>
            <p:cNvPr id="18446" name="Text Box 11"/>
            <p:cNvSpPr txBox="1">
              <a:spLocks noChangeArrowheads="1"/>
            </p:cNvSpPr>
            <p:nvPr/>
          </p:nvSpPr>
          <p:spPr bwMode="auto">
            <a:xfrm>
              <a:off x="4013" y="1879"/>
              <a:ext cx="1347" cy="1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en-US" sz="1600">
                  <a:solidFill>
                    <a:schemeClr val="bg1"/>
                  </a:solidFill>
                </a:rPr>
                <a:t>a)Use IT to improve quality</a:t>
              </a:r>
            </a:p>
            <a:p>
              <a:pPr eaLnBrk="1" hangingPunct="1"/>
              <a:r>
                <a:rPr lang="en-US" sz="1600">
                  <a:solidFill>
                    <a:schemeClr val="bg1"/>
                  </a:solidFill>
                </a:rPr>
                <a:t>b)Use IT to link business to customers and suppliers</a:t>
              </a:r>
              <a:endParaRPr lang="en-US" sz="1600">
                <a:solidFill>
                  <a:schemeClr val="bg1"/>
                </a:solidFill>
                <a:latin typeface="Times New Roman" pitchFamily="18" charset="0"/>
              </a:endParaRPr>
            </a:p>
          </p:txBody>
        </p:sp>
        <p:sp>
          <p:nvSpPr>
            <p:cNvPr id="18447" name="AutoShape 12"/>
            <p:cNvSpPr>
              <a:spLocks noChangeArrowheads="1"/>
            </p:cNvSpPr>
            <p:nvPr/>
          </p:nvSpPr>
          <p:spPr bwMode="auto">
            <a:xfrm>
              <a:off x="2025" y="1854"/>
              <a:ext cx="2306" cy="1766"/>
            </a:xfrm>
            <a:prstGeom prst="downArrow">
              <a:avLst>
                <a:gd name="adj1" fmla="val 50880"/>
                <a:gd name="adj2" fmla="val 21685"/>
              </a:avLst>
            </a:prstGeom>
            <a:solidFill>
              <a:srgbClr val="7030A0"/>
            </a:solidFill>
            <a:ln w="9525">
              <a:solidFill>
                <a:schemeClr val="bg2"/>
              </a:solidFill>
              <a:miter lim="800000"/>
              <a:headEnd/>
              <a:tailEnd/>
            </a:ln>
            <a:effectLst>
              <a:outerShdw dist="107763" dir="2700000" algn="ctr" rotWithShape="0">
                <a:schemeClr val="bg2"/>
              </a:outerShdw>
            </a:effectLst>
          </p:spPr>
          <p:txBody>
            <a:bodyPr wrap="none" anchor="ctr"/>
            <a:lstStyle/>
            <a:p>
              <a:pPr eaLnBrk="1" hangingPunct="1"/>
              <a:endParaRPr lang="en-US">
                <a:cs typeface="Arial" charset="0"/>
              </a:endParaRPr>
            </a:p>
          </p:txBody>
        </p:sp>
        <p:sp>
          <p:nvSpPr>
            <p:cNvPr id="18448" name="Text Box 10"/>
            <p:cNvSpPr txBox="1">
              <a:spLocks noChangeArrowheads="1"/>
            </p:cNvSpPr>
            <p:nvPr/>
          </p:nvSpPr>
          <p:spPr bwMode="auto">
            <a:xfrm>
              <a:off x="2599" y="1929"/>
              <a:ext cx="1165" cy="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en-US" sz="1600">
                  <a:solidFill>
                    <a:schemeClr val="bg1"/>
                  </a:solidFill>
                </a:rPr>
                <a:t>Use IT to create new products or services</a:t>
              </a:r>
              <a:endParaRPr lang="en-US" sz="1600">
                <a:solidFill>
                  <a:schemeClr val="bg1"/>
                </a:solidFill>
                <a:latin typeface="Times New Roman" pitchFamily="18" charset="0"/>
              </a:endParaRPr>
            </a:p>
          </p:txBody>
        </p:sp>
        <p:sp>
          <p:nvSpPr>
            <p:cNvPr id="18449" name="Rectangle 14"/>
            <p:cNvSpPr>
              <a:spLocks noChangeArrowheads="1"/>
            </p:cNvSpPr>
            <p:nvPr/>
          </p:nvSpPr>
          <p:spPr bwMode="auto">
            <a:xfrm>
              <a:off x="1105" y="3618"/>
              <a:ext cx="4406" cy="576"/>
            </a:xfrm>
            <a:prstGeom prst="rect">
              <a:avLst/>
            </a:prstGeom>
            <a:solidFill>
              <a:schemeClr val="accent1"/>
            </a:solidFill>
            <a:ln w="9525">
              <a:solidFill>
                <a:schemeClr val="tx1"/>
              </a:solidFill>
              <a:miter lim="800000"/>
              <a:headEnd/>
              <a:tailEnd/>
            </a:ln>
            <a:effectLst>
              <a:outerShdw dist="107763" dir="2700000" algn="ctr" rotWithShape="0">
                <a:schemeClr val="bg2"/>
              </a:outerShdw>
            </a:effectLst>
          </p:spPr>
          <p:txBody>
            <a:bodyPr wrap="none" anchor="ctr"/>
            <a:lstStyle/>
            <a:p>
              <a:pPr eaLnBrk="1" hangingPunct="1"/>
              <a:endParaRPr lang="en-US">
                <a:cs typeface="Arial" charset="0"/>
              </a:endParaRPr>
            </a:p>
          </p:txBody>
        </p:sp>
        <p:sp>
          <p:nvSpPr>
            <p:cNvPr id="18450" name="Text Box 15"/>
            <p:cNvSpPr txBox="1">
              <a:spLocks noChangeArrowheads="1"/>
            </p:cNvSpPr>
            <p:nvPr/>
          </p:nvSpPr>
          <p:spPr bwMode="auto">
            <a:xfrm>
              <a:off x="1219" y="3703"/>
              <a:ext cx="768" cy="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en-US" sz="1600"/>
                <a:t>Enhance</a:t>
              </a:r>
            </a:p>
            <a:p>
              <a:pPr eaLnBrk="1" hangingPunct="1"/>
              <a:r>
                <a:rPr lang="en-US" sz="1600"/>
                <a:t>Efficiency</a:t>
              </a:r>
            </a:p>
          </p:txBody>
        </p:sp>
        <p:sp>
          <p:nvSpPr>
            <p:cNvPr id="18451" name="Text Box 16"/>
            <p:cNvSpPr txBox="1">
              <a:spLocks noChangeArrowheads="1"/>
            </p:cNvSpPr>
            <p:nvPr/>
          </p:nvSpPr>
          <p:spPr bwMode="auto">
            <a:xfrm>
              <a:off x="2535" y="3569"/>
              <a:ext cx="1039" cy="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en-US" sz="1600"/>
                <a:t>Create New</a:t>
              </a:r>
            </a:p>
            <a:p>
              <a:pPr eaLnBrk="1" hangingPunct="1"/>
              <a:r>
                <a:rPr lang="en-US" sz="1600"/>
                <a:t>Business </a:t>
              </a:r>
            </a:p>
            <a:p>
              <a:pPr eaLnBrk="1" hangingPunct="1"/>
              <a:r>
                <a:rPr lang="en-US" sz="1600"/>
                <a:t>Opportunities</a:t>
              </a:r>
            </a:p>
          </p:txBody>
        </p:sp>
        <p:sp>
          <p:nvSpPr>
            <p:cNvPr id="18452" name="Text Box 17"/>
            <p:cNvSpPr txBox="1">
              <a:spLocks noChangeArrowheads="1"/>
            </p:cNvSpPr>
            <p:nvPr/>
          </p:nvSpPr>
          <p:spPr bwMode="auto">
            <a:xfrm>
              <a:off x="4050" y="3571"/>
              <a:ext cx="1310" cy="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en-US" sz="1600"/>
                <a:t>Maintain Valuable</a:t>
              </a:r>
            </a:p>
            <a:p>
              <a:pPr eaLnBrk="1" hangingPunct="1"/>
              <a:r>
                <a:rPr lang="en-US" sz="1600"/>
                <a:t>Customers and </a:t>
              </a:r>
            </a:p>
            <a:p>
              <a:pPr eaLnBrk="1" hangingPunct="1"/>
              <a:r>
                <a:rPr lang="en-US" sz="1600"/>
                <a:t>Relationships</a:t>
              </a:r>
            </a:p>
          </p:txBody>
        </p:sp>
        <p:sp>
          <p:nvSpPr>
            <p:cNvPr id="18453" name="Text Box 18"/>
            <p:cNvSpPr txBox="1">
              <a:spLocks noChangeArrowheads="1"/>
            </p:cNvSpPr>
            <p:nvPr/>
          </p:nvSpPr>
          <p:spPr bwMode="auto">
            <a:xfrm>
              <a:off x="0" y="1193"/>
              <a:ext cx="1033" cy="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en-US" sz="2000">
                  <a:latin typeface="Arial Black" pitchFamily="34" charset="0"/>
                </a:rPr>
                <a:t>Strategy</a:t>
              </a:r>
            </a:p>
          </p:txBody>
        </p:sp>
        <p:sp>
          <p:nvSpPr>
            <p:cNvPr id="18454" name="Text Box 19"/>
            <p:cNvSpPr txBox="1">
              <a:spLocks noChangeArrowheads="1"/>
            </p:cNvSpPr>
            <p:nvPr/>
          </p:nvSpPr>
          <p:spPr bwMode="auto">
            <a:xfrm>
              <a:off x="125" y="1872"/>
              <a:ext cx="871" cy="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en-US" sz="2000">
                  <a:latin typeface="Arial Black" pitchFamily="34" charset="0"/>
                </a:rPr>
                <a:t>IT Role</a:t>
              </a:r>
              <a:endParaRPr lang="en-US" sz="2000">
                <a:latin typeface="Times New Roman" pitchFamily="18" charset="0"/>
              </a:endParaRPr>
            </a:p>
          </p:txBody>
        </p:sp>
        <p:sp>
          <p:nvSpPr>
            <p:cNvPr id="18455" name="Text Box 20"/>
            <p:cNvSpPr txBox="1">
              <a:spLocks noChangeArrowheads="1"/>
            </p:cNvSpPr>
            <p:nvPr/>
          </p:nvSpPr>
          <p:spPr bwMode="auto">
            <a:xfrm>
              <a:off x="0" y="3707"/>
              <a:ext cx="1078" cy="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en-US" sz="2000">
                  <a:latin typeface="Arial Black" pitchFamily="34" charset="0"/>
                </a:rPr>
                <a:t>Outcome</a:t>
              </a:r>
            </a:p>
          </p:txBody>
        </p:sp>
      </p:grpSp>
    </p:spTree>
    <p:extLst>
      <p:ext uri="{BB962C8B-B14F-4D97-AF65-F5344CB8AC3E}">
        <p14:creationId xmlns:p14="http://schemas.microsoft.com/office/powerpoint/2010/main" val="10157851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198563" y="209703"/>
            <a:ext cx="7793037" cy="1224705"/>
          </a:xfrm>
        </p:spPr>
        <p:txBody>
          <a:bodyPr/>
          <a:lstStyle/>
          <a:p>
            <a:r>
              <a:rPr lang="en-GB" b="1" dirty="0"/>
              <a:t>Strategic Uses of IT </a:t>
            </a:r>
            <a:r>
              <a:rPr lang="en-GB" b="1" dirty="0" err="1"/>
              <a:t>Cont</a:t>
            </a:r>
            <a:r>
              <a:rPr lang="en-GB" dirty="0"/>
              <a:t>’</a:t>
            </a:r>
            <a:endParaRPr lang="en-US" dirty="0"/>
          </a:p>
        </p:txBody>
      </p:sp>
      <p:sp>
        <p:nvSpPr>
          <p:cNvPr id="19459"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ED241F7D-DFAF-4F8E-A502-0DF35ECF82CA}" type="datetime2">
              <a:rPr lang="en-US" sz="1400" smtClean="0"/>
              <a:pPr/>
              <a:t>Friday, February 7, 2025</a:t>
            </a:fld>
            <a:endParaRPr lang="en-US" sz="1400"/>
          </a:p>
        </p:txBody>
      </p:sp>
      <p:sp>
        <p:nvSpPr>
          <p:cNvPr id="19462"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dirty="0"/>
              <a:t>Applied Computing Department</a:t>
            </a:r>
          </a:p>
        </p:txBody>
      </p:sp>
      <p:sp>
        <p:nvSpPr>
          <p:cNvPr id="1946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E802D454-C1CA-45F9-9AB0-0B36046C9B19}" type="slidenum">
              <a:rPr lang="en-US" sz="1400" smtClean="0"/>
              <a:pPr/>
              <a:t>14</a:t>
            </a:fld>
            <a:endParaRPr lang="en-US" sz="1400"/>
          </a:p>
        </p:txBody>
      </p:sp>
      <p:grpSp>
        <p:nvGrpSpPr>
          <p:cNvPr id="19461" name="Group 23"/>
          <p:cNvGrpSpPr>
            <a:grpSpLocks noGrp="1"/>
          </p:cNvGrpSpPr>
          <p:nvPr/>
        </p:nvGrpSpPr>
        <p:grpSpPr bwMode="auto">
          <a:xfrm>
            <a:off x="514350" y="1143000"/>
            <a:ext cx="8440738" cy="5129212"/>
            <a:chOff x="0" y="688"/>
            <a:chExt cx="5760" cy="3242"/>
          </a:xfrm>
        </p:grpSpPr>
        <p:sp>
          <p:nvSpPr>
            <p:cNvPr id="19463" name="AutoShape 4"/>
            <p:cNvSpPr>
              <a:spLocks noChangeArrowheads="1"/>
            </p:cNvSpPr>
            <p:nvPr/>
          </p:nvSpPr>
          <p:spPr bwMode="auto">
            <a:xfrm>
              <a:off x="576" y="1579"/>
              <a:ext cx="2304" cy="1769"/>
            </a:xfrm>
            <a:prstGeom prst="downArrow">
              <a:avLst>
                <a:gd name="adj1" fmla="val 50880"/>
                <a:gd name="adj2" fmla="val 21685"/>
              </a:avLst>
            </a:prstGeom>
            <a:solidFill>
              <a:srgbClr val="7030A0"/>
            </a:solidFill>
            <a:ln w="9525">
              <a:solidFill>
                <a:schemeClr val="bg2"/>
              </a:solidFill>
              <a:miter lim="800000"/>
              <a:headEnd/>
              <a:tailEnd/>
            </a:ln>
            <a:effectLst>
              <a:outerShdw dist="107763" dir="2700000" algn="ctr" rotWithShape="0">
                <a:schemeClr val="bg2"/>
              </a:outerShdw>
            </a:effectLst>
          </p:spPr>
          <p:txBody>
            <a:bodyPr wrap="none" anchor="ctr"/>
            <a:lstStyle/>
            <a:p>
              <a:pPr eaLnBrk="1" hangingPunct="1"/>
              <a:endParaRPr lang="en-US">
                <a:cs typeface="Arial" charset="0"/>
              </a:endParaRPr>
            </a:p>
          </p:txBody>
        </p:sp>
        <p:sp>
          <p:nvSpPr>
            <p:cNvPr id="19464" name="Rectangle 5"/>
            <p:cNvSpPr>
              <a:spLocks noChangeArrowheads="1"/>
            </p:cNvSpPr>
            <p:nvPr/>
          </p:nvSpPr>
          <p:spPr bwMode="auto">
            <a:xfrm>
              <a:off x="1085" y="743"/>
              <a:ext cx="4406" cy="575"/>
            </a:xfrm>
            <a:prstGeom prst="rect">
              <a:avLst/>
            </a:prstGeom>
            <a:solidFill>
              <a:schemeClr val="accent1"/>
            </a:solidFill>
            <a:ln w="9525">
              <a:solidFill>
                <a:schemeClr val="tx1"/>
              </a:solidFill>
              <a:miter lim="800000"/>
              <a:headEnd/>
              <a:tailEnd/>
            </a:ln>
            <a:effectLst>
              <a:outerShdw dist="107763" dir="2700000" algn="ctr" rotWithShape="0">
                <a:schemeClr val="bg2"/>
              </a:outerShdw>
            </a:effectLst>
          </p:spPr>
          <p:txBody>
            <a:bodyPr wrap="none" anchor="ctr"/>
            <a:lstStyle/>
            <a:p>
              <a:pPr eaLnBrk="1" hangingPunct="1"/>
              <a:endParaRPr lang="en-US">
                <a:cs typeface="Arial" charset="0"/>
              </a:endParaRPr>
            </a:p>
          </p:txBody>
        </p:sp>
        <p:sp>
          <p:nvSpPr>
            <p:cNvPr id="19465" name="Text Box 6"/>
            <p:cNvSpPr txBox="1">
              <a:spLocks noChangeArrowheads="1"/>
            </p:cNvSpPr>
            <p:nvPr/>
          </p:nvSpPr>
          <p:spPr bwMode="auto">
            <a:xfrm>
              <a:off x="1286" y="723"/>
              <a:ext cx="670" cy="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en-US" sz="1600"/>
                <a:t>Raise</a:t>
              </a:r>
            </a:p>
            <a:p>
              <a:pPr eaLnBrk="1" hangingPunct="1"/>
              <a:r>
                <a:rPr lang="en-US" sz="1600"/>
                <a:t>Barriers</a:t>
              </a:r>
            </a:p>
            <a:p>
              <a:pPr eaLnBrk="1" hangingPunct="1"/>
              <a:r>
                <a:rPr lang="en-US" sz="1600"/>
                <a:t>to Entry</a:t>
              </a:r>
              <a:endParaRPr lang="en-US" sz="1600">
                <a:latin typeface="Arial Black" pitchFamily="34" charset="0"/>
              </a:endParaRPr>
            </a:p>
          </p:txBody>
        </p:sp>
        <p:sp>
          <p:nvSpPr>
            <p:cNvPr id="19466" name="Text Box 7"/>
            <p:cNvSpPr txBox="1">
              <a:spLocks noChangeArrowheads="1"/>
            </p:cNvSpPr>
            <p:nvPr/>
          </p:nvSpPr>
          <p:spPr bwMode="auto">
            <a:xfrm>
              <a:off x="2721" y="697"/>
              <a:ext cx="917" cy="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en-US" sz="1600"/>
                <a:t>Build a</a:t>
              </a:r>
            </a:p>
            <a:p>
              <a:pPr eaLnBrk="1" hangingPunct="1"/>
              <a:r>
                <a:rPr lang="en-US" sz="1600"/>
                <a:t>Strategic IT</a:t>
              </a:r>
            </a:p>
            <a:p>
              <a:pPr eaLnBrk="1" hangingPunct="1"/>
              <a:r>
                <a:rPr lang="en-US" sz="1600"/>
                <a:t>Platform</a:t>
              </a:r>
              <a:endParaRPr lang="en-US" sz="1600">
                <a:latin typeface="Arial Black" pitchFamily="34" charset="0"/>
              </a:endParaRPr>
            </a:p>
          </p:txBody>
        </p:sp>
        <p:sp>
          <p:nvSpPr>
            <p:cNvPr id="19467" name="Text Box 8"/>
            <p:cNvSpPr txBox="1">
              <a:spLocks noChangeArrowheads="1"/>
            </p:cNvSpPr>
            <p:nvPr/>
          </p:nvSpPr>
          <p:spPr bwMode="auto">
            <a:xfrm>
              <a:off x="4069" y="688"/>
              <a:ext cx="1288" cy="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en-US" sz="1600"/>
                <a:t>Build a </a:t>
              </a:r>
            </a:p>
            <a:p>
              <a:pPr eaLnBrk="1" hangingPunct="1"/>
              <a:r>
                <a:rPr lang="en-US" sz="1600"/>
                <a:t>Strategic </a:t>
              </a:r>
            </a:p>
            <a:p>
              <a:pPr eaLnBrk="1" hangingPunct="1"/>
              <a:r>
                <a:rPr lang="en-US" sz="1600"/>
                <a:t>Information Base</a:t>
              </a:r>
              <a:endParaRPr lang="en-US" sz="1600">
                <a:latin typeface="Arial Black" pitchFamily="34" charset="0"/>
              </a:endParaRPr>
            </a:p>
          </p:txBody>
        </p:sp>
        <p:sp>
          <p:nvSpPr>
            <p:cNvPr id="19468" name="AutoShape 9"/>
            <p:cNvSpPr>
              <a:spLocks noChangeArrowheads="1"/>
            </p:cNvSpPr>
            <p:nvPr/>
          </p:nvSpPr>
          <p:spPr bwMode="auto">
            <a:xfrm>
              <a:off x="3456" y="1570"/>
              <a:ext cx="2304" cy="1766"/>
            </a:xfrm>
            <a:prstGeom prst="downArrow">
              <a:avLst>
                <a:gd name="adj1" fmla="val 50880"/>
                <a:gd name="adj2" fmla="val 21685"/>
              </a:avLst>
            </a:prstGeom>
            <a:solidFill>
              <a:srgbClr val="7030A0"/>
            </a:solidFill>
            <a:ln w="9525">
              <a:solidFill>
                <a:schemeClr val="bg2"/>
              </a:solidFill>
              <a:miter lim="800000"/>
              <a:headEnd/>
              <a:tailEnd/>
            </a:ln>
            <a:effectLst>
              <a:outerShdw dist="107763" dir="2700000" algn="ctr" rotWithShape="0">
                <a:schemeClr val="bg2"/>
              </a:outerShdw>
            </a:effectLst>
          </p:spPr>
          <p:txBody>
            <a:bodyPr wrap="none" anchor="ctr"/>
            <a:lstStyle/>
            <a:p>
              <a:pPr eaLnBrk="1" hangingPunct="1"/>
              <a:endParaRPr lang="en-US">
                <a:cs typeface="Arial" charset="0"/>
              </a:endParaRPr>
            </a:p>
          </p:txBody>
        </p:sp>
        <p:sp>
          <p:nvSpPr>
            <p:cNvPr id="19469" name="Text Box 10"/>
            <p:cNvSpPr txBox="1">
              <a:spLocks noChangeArrowheads="1"/>
            </p:cNvSpPr>
            <p:nvPr/>
          </p:nvSpPr>
          <p:spPr bwMode="auto">
            <a:xfrm>
              <a:off x="1161" y="1616"/>
              <a:ext cx="1145" cy="1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en-US" sz="1600" dirty="0">
                  <a:solidFill>
                    <a:schemeClr val="bg1"/>
                  </a:solidFill>
                </a:rPr>
                <a:t>Increase  amount of investment or complexity of IT needed to compete</a:t>
              </a:r>
              <a:endParaRPr lang="en-US" sz="1600" dirty="0">
                <a:solidFill>
                  <a:schemeClr val="bg1"/>
                </a:solidFill>
                <a:latin typeface="Times New Roman" pitchFamily="18" charset="0"/>
              </a:endParaRPr>
            </a:p>
          </p:txBody>
        </p:sp>
        <p:sp>
          <p:nvSpPr>
            <p:cNvPr id="19470" name="Text Box 11"/>
            <p:cNvSpPr txBox="1">
              <a:spLocks noChangeArrowheads="1"/>
            </p:cNvSpPr>
            <p:nvPr/>
          </p:nvSpPr>
          <p:spPr bwMode="auto">
            <a:xfrm>
              <a:off x="4013" y="1615"/>
              <a:ext cx="1347" cy="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en-US" sz="1600">
                  <a:solidFill>
                    <a:schemeClr val="bg1"/>
                  </a:solidFill>
                </a:rPr>
                <a:t>Use IT to  provide information  to support firm’s competitive strategy</a:t>
              </a:r>
              <a:endParaRPr lang="en-US" sz="1600">
                <a:solidFill>
                  <a:schemeClr val="bg1"/>
                </a:solidFill>
                <a:latin typeface="Times New Roman" pitchFamily="18" charset="0"/>
              </a:endParaRPr>
            </a:p>
          </p:txBody>
        </p:sp>
        <p:sp>
          <p:nvSpPr>
            <p:cNvPr id="19471" name="AutoShape 12"/>
            <p:cNvSpPr>
              <a:spLocks noChangeArrowheads="1"/>
            </p:cNvSpPr>
            <p:nvPr/>
          </p:nvSpPr>
          <p:spPr bwMode="auto">
            <a:xfrm>
              <a:off x="2025" y="1591"/>
              <a:ext cx="2306" cy="1773"/>
            </a:xfrm>
            <a:prstGeom prst="downArrow">
              <a:avLst>
                <a:gd name="adj1" fmla="val 50880"/>
                <a:gd name="adj2" fmla="val 21685"/>
              </a:avLst>
            </a:prstGeom>
            <a:solidFill>
              <a:srgbClr val="7030A0"/>
            </a:solidFill>
            <a:ln w="9525">
              <a:solidFill>
                <a:schemeClr val="bg2"/>
              </a:solidFill>
              <a:miter lim="800000"/>
              <a:headEnd/>
              <a:tailEnd/>
            </a:ln>
            <a:effectLst>
              <a:outerShdw dist="107763" dir="2700000" algn="ctr" rotWithShape="0">
                <a:schemeClr val="bg2"/>
              </a:outerShdw>
            </a:effectLst>
          </p:spPr>
          <p:txBody>
            <a:bodyPr wrap="none" anchor="ctr"/>
            <a:lstStyle/>
            <a:p>
              <a:pPr eaLnBrk="1" hangingPunct="1"/>
              <a:endParaRPr lang="en-US">
                <a:cs typeface="Arial" charset="0"/>
              </a:endParaRPr>
            </a:p>
          </p:txBody>
        </p:sp>
        <p:sp>
          <p:nvSpPr>
            <p:cNvPr id="19472" name="Text Box 13"/>
            <p:cNvSpPr txBox="1">
              <a:spLocks noChangeArrowheads="1"/>
            </p:cNvSpPr>
            <p:nvPr/>
          </p:nvSpPr>
          <p:spPr bwMode="auto">
            <a:xfrm>
              <a:off x="2599" y="1665"/>
              <a:ext cx="1165" cy="1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en-US" sz="1600">
                  <a:solidFill>
                    <a:schemeClr val="bg1"/>
                  </a:solidFill>
                </a:rPr>
                <a:t>Leverage investment in IS resources from operational uses to strategic uses</a:t>
              </a:r>
              <a:endParaRPr lang="en-US" sz="1600">
                <a:solidFill>
                  <a:schemeClr val="bg1"/>
                </a:solidFill>
                <a:latin typeface="Times New Roman" pitchFamily="18" charset="0"/>
              </a:endParaRPr>
            </a:p>
          </p:txBody>
        </p:sp>
        <p:sp>
          <p:nvSpPr>
            <p:cNvPr id="19473" name="Rectangle 14"/>
            <p:cNvSpPr>
              <a:spLocks noChangeArrowheads="1"/>
            </p:cNvSpPr>
            <p:nvPr/>
          </p:nvSpPr>
          <p:spPr bwMode="auto">
            <a:xfrm>
              <a:off x="1105" y="3354"/>
              <a:ext cx="4406" cy="576"/>
            </a:xfrm>
            <a:prstGeom prst="rect">
              <a:avLst/>
            </a:prstGeom>
            <a:solidFill>
              <a:schemeClr val="accent1"/>
            </a:solidFill>
            <a:ln w="9525">
              <a:solidFill>
                <a:schemeClr val="tx1"/>
              </a:solidFill>
              <a:miter lim="800000"/>
              <a:headEnd/>
              <a:tailEnd/>
            </a:ln>
            <a:effectLst>
              <a:outerShdw dist="107763" dir="2700000" algn="ctr" rotWithShape="0">
                <a:schemeClr val="bg2"/>
              </a:outerShdw>
            </a:effectLst>
          </p:spPr>
          <p:txBody>
            <a:bodyPr wrap="none" anchor="ctr"/>
            <a:lstStyle/>
            <a:p>
              <a:pPr eaLnBrk="1" hangingPunct="1"/>
              <a:endParaRPr lang="en-US">
                <a:cs typeface="Arial" charset="0"/>
              </a:endParaRPr>
            </a:p>
          </p:txBody>
        </p:sp>
        <p:sp>
          <p:nvSpPr>
            <p:cNvPr id="19474" name="Text Box 15"/>
            <p:cNvSpPr txBox="1">
              <a:spLocks noChangeArrowheads="1"/>
            </p:cNvSpPr>
            <p:nvPr/>
          </p:nvSpPr>
          <p:spPr bwMode="auto">
            <a:xfrm>
              <a:off x="1219" y="3439"/>
              <a:ext cx="1023" cy="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en-US" sz="1600"/>
                <a:t>Increase</a:t>
              </a:r>
            </a:p>
            <a:p>
              <a:pPr eaLnBrk="1" hangingPunct="1"/>
              <a:r>
                <a:rPr lang="en-US" sz="1600"/>
                <a:t>Market Share</a:t>
              </a:r>
            </a:p>
          </p:txBody>
        </p:sp>
        <p:sp>
          <p:nvSpPr>
            <p:cNvPr id="19475" name="Text Box 16"/>
            <p:cNvSpPr txBox="1">
              <a:spLocks noChangeArrowheads="1"/>
            </p:cNvSpPr>
            <p:nvPr/>
          </p:nvSpPr>
          <p:spPr bwMode="auto">
            <a:xfrm>
              <a:off x="2535" y="3305"/>
              <a:ext cx="1039" cy="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en-US" sz="1600"/>
                <a:t>Create New</a:t>
              </a:r>
            </a:p>
            <a:p>
              <a:pPr eaLnBrk="1" hangingPunct="1"/>
              <a:r>
                <a:rPr lang="en-US" sz="1600"/>
                <a:t>Business </a:t>
              </a:r>
            </a:p>
            <a:p>
              <a:pPr eaLnBrk="1" hangingPunct="1"/>
              <a:r>
                <a:rPr lang="en-US" sz="1600"/>
                <a:t>Opportunities</a:t>
              </a:r>
            </a:p>
          </p:txBody>
        </p:sp>
        <p:sp>
          <p:nvSpPr>
            <p:cNvPr id="19476" name="Text Box 17"/>
            <p:cNvSpPr txBox="1">
              <a:spLocks noChangeArrowheads="1"/>
            </p:cNvSpPr>
            <p:nvPr/>
          </p:nvSpPr>
          <p:spPr bwMode="auto">
            <a:xfrm>
              <a:off x="4050" y="3307"/>
              <a:ext cx="1143" cy="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en-US" sz="1600"/>
                <a:t>Enhance</a:t>
              </a:r>
            </a:p>
            <a:p>
              <a:pPr eaLnBrk="1" hangingPunct="1"/>
              <a:r>
                <a:rPr lang="en-US" sz="1600"/>
                <a:t>Organizational </a:t>
              </a:r>
            </a:p>
            <a:p>
              <a:pPr eaLnBrk="1" hangingPunct="1"/>
              <a:r>
                <a:rPr lang="en-US" sz="1600"/>
                <a:t>Collaboration</a:t>
              </a:r>
            </a:p>
          </p:txBody>
        </p:sp>
        <p:sp>
          <p:nvSpPr>
            <p:cNvPr id="19477" name="Text Box 18"/>
            <p:cNvSpPr txBox="1">
              <a:spLocks noChangeArrowheads="1"/>
            </p:cNvSpPr>
            <p:nvPr/>
          </p:nvSpPr>
          <p:spPr bwMode="auto">
            <a:xfrm>
              <a:off x="0" y="929"/>
              <a:ext cx="1033"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en-US" sz="2000">
                  <a:latin typeface="Arial Black" pitchFamily="34" charset="0"/>
                </a:rPr>
                <a:t>Strategy</a:t>
              </a:r>
            </a:p>
          </p:txBody>
        </p:sp>
        <p:sp>
          <p:nvSpPr>
            <p:cNvPr id="19478" name="Text Box 19"/>
            <p:cNvSpPr txBox="1">
              <a:spLocks noChangeArrowheads="1"/>
            </p:cNvSpPr>
            <p:nvPr/>
          </p:nvSpPr>
          <p:spPr bwMode="auto">
            <a:xfrm>
              <a:off x="125" y="1608"/>
              <a:ext cx="871"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en-US" sz="2000">
                  <a:latin typeface="Arial Black" pitchFamily="34" charset="0"/>
                </a:rPr>
                <a:t>IT Role</a:t>
              </a:r>
              <a:endParaRPr lang="en-US" sz="2000">
                <a:latin typeface="Times New Roman" pitchFamily="18" charset="0"/>
              </a:endParaRPr>
            </a:p>
          </p:txBody>
        </p:sp>
        <p:sp>
          <p:nvSpPr>
            <p:cNvPr id="19479" name="Text Box 20"/>
            <p:cNvSpPr txBox="1">
              <a:spLocks noChangeArrowheads="1"/>
            </p:cNvSpPr>
            <p:nvPr/>
          </p:nvSpPr>
          <p:spPr bwMode="auto">
            <a:xfrm>
              <a:off x="0" y="3443"/>
              <a:ext cx="1078"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en-US" sz="2000">
                  <a:latin typeface="Arial Black" pitchFamily="34" charset="0"/>
                </a:rPr>
                <a:t>Outcome</a:t>
              </a:r>
            </a:p>
          </p:txBody>
        </p:sp>
      </p:grpSp>
    </p:spTree>
    <p:extLst>
      <p:ext uri="{BB962C8B-B14F-4D97-AF65-F5344CB8AC3E}">
        <p14:creationId xmlns:p14="http://schemas.microsoft.com/office/powerpoint/2010/main" val="6900102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5400" b="1" dirty="0"/>
              <a:t>Introduction to ICT and Key Concepts</a:t>
            </a:r>
          </a:p>
        </p:txBody>
      </p:sp>
      <p:sp>
        <p:nvSpPr>
          <p:cNvPr id="2" name="Content Placeholder 1"/>
          <p:cNvSpPr>
            <a:spLocks noGrp="1"/>
          </p:cNvSpPr>
          <p:nvPr>
            <p:ph idx="1"/>
          </p:nvPr>
        </p:nvSpPr>
        <p:spPr>
          <a:xfrm>
            <a:off x="507206" y="2157731"/>
            <a:ext cx="8065294" cy="3601847"/>
          </a:xfrm>
        </p:spPr>
        <p:txBody>
          <a:bodyPr>
            <a:normAutofit/>
          </a:bodyPr>
          <a:lstStyle/>
          <a:p>
            <a:r>
              <a:rPr lang="en-US" dirty="0"/>
              <a:t>Definition of ICT, IS, IT </a:t>
            </a:r>
          </a:p>
          <a:p>
            <a:r>
              <a:rPr lang="en-GB" sz="5400" u="sng" dirty="0">
                <a:effectLst>
                  <a:outerShdw blurRad="38100" dist="38100" dir="2700000" algn="tl">
                    <a:srgbClr val="000000">
                      <a:alpha val="43137"/>
                    </a:srgbClr>
                  </a:outerShdw>
                </a:effectLst>
              </a:rPr>
              <a:t>Data and Information</a:t>
            </a:r>
          </a:p>
          <a:p>
            <a:r>
              <a:rPr lang="en-GB" dirty="0"/>
              <a:t>Data Processing</a:t>
            </a:r>
            <a:endParaRPr lang="en-US" dirty="0"/>
          </a:p>
          <a:p>
            <a:r>
              <a:rPr lang="en-US" dirty="0"/>
              <a:t>ICT for Sustainable Development Goals (ICT4SDGs)</a:t>
            </a:r>
          </a:p>
          <a:p>
            <a:endParaRPr lang="en-US" dirty="0"/>
          </a:p>
        </p:txBody>
      </p:sp>
    </p:spTree>
    <p:extLst>
      <p:ext uri="{BB962C8B-B14F-4D97-AF65-F5344CB8AC3E}">
        <p14:creationId xmlns:p14="http://schemas.microsoft.com/office/powerpoint/2010/main" val="34469390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92919" y="216953"/>
            <a:ext cx="8079581" cy="1123571"/>
          </a:xfrm>
        </p:spPr>
        <p:txBody>
          <a:bodyPr/>
          <a:lstStyle/>
          <a:p>
            <a:r>
              <a:rPr lang="en-US" altLang="en-US" b="1" dirty="0"/>
              <a:t>Data defined</a:t>
            </a:r>
          </a:p>
        </p:txBody>
      </p:sp>
      <p:sp>
        <p:nvSpPr>
          <p:cNvPr id="7171" name="Content Placeholder 2"/>
          <p:cNvSpPr>
            <a:spLocks noGrp="1"/>
          </p:cNvSpPr>
          <p:nvPr>
            <p:ph idx="1"/>
          </p:nvPr>
        </p:nvSpPr>
        <p:spPr>
          <a:xfrm>
            <a:off x="507206" y="1340524"/>
            <a:ext cx="8065294" cy="4984075"/>
          </a:xfrm>
        </p:spPr>
        <p:txBody>
          <a:bodyPr>
            <a:normAutofit/>
          </a:bodyPr>
          <a:lstStyle/>
          <a:p>
            <a:pPr algn="just">
              <a:defRPr/>
            </a:pPr>
            <a:r>
              <a:rPr lang="en-US" sz="2550" dirty="0"/>
              <a:t> </a:t>
            </a:r>
            <a:r>
              <a:rPr lang="en-US" sz="3200" dirty="0"/>
              <a:t>Data are raw facts, unprocessed facts or observations, typically about physical phenomena or business transactions. </a:t>
            </a:r>
          </a:p>
          <a:p>
            <a:pPr algn="just">
              <a:defRPr/>
            </a:pPr>
            <a:r>
              <a:rPr lang="en-US" sz="3200" dirty="0"/>
              <a:t>Data can be stored, transmitted, and presented in an infinite variety of forms and formats, including </a:t>
            </a:r>
            <a:r>
              <a:rPr lang="en-US" sz="3200" dirty="0">
                <a:solidFill>
                  <a:srgbClr val="FF0000"/>
                </a:solidFill>
              </a:rPr>
              <a:t>numeric, alphabetic, alphanumeric, image, audio, video and electronic pulses </a:t>
            </a:r>
            <a:r>
              <a:rPr lang="en-US" sz="3200" dirty="0"/>
              <a:t>etc. </a:t>
            </a:r>
          </a:p>
          <a:p>
            <a:pPr algn="just">
              <a:defRPr/>
            </a:pPr>
            <a:r>
              <a:rPr lang="en-US" sz="3200" dirty="0">
                <a:solidFill>
                  <a:srgbClr val="0070C0"/>
                </a:solidFill>
              </a:rPr>
              <a:t>Examples of data might include</a:t>
            </a:r>
            <a:r>
              <a:rPr lang="en-US" sz="3200" dirty="0"/>
              <a:t>; registration numbers of students at MUBS, account balances of a company’s debtors </a:t>
            </a:r>
            <a:r>
              <a:rPr lang="en-US" sz="3200" dirty="0" err="1"/>
              <a:t>etc</a:t>
            </a:r>
            <a:endParaRPr lang="en-US" sz="3200" dirty="0"/>
          </a:p>
        </p:txBody>
      </p:sp>
      <p:sp>
        <p:nvSpPr>
          <p:cNvPr id="2048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A2A473A1-D583-4C88-B94B-CE229B5D7E3D}" type="datetime2">
              <a:rPr lang="en-US" altLang="en-US" sz="1400" smtClean="0"/>
              <a:pPr/>
              <a:t>Friday, February 7, 2025</a:t>
            </a:fld>
            <a:endParaRPr lang="en-US" altLang="en-US" sz="1400"/>
          </a:p>
        </p:txBody>
      </p:sp>
      <p:sp>
        <p:nvSpPr>
          <p:cNvPr id="2048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85071480-A9AA-4AED-9235-EF3FC7069D11}" type="slidenum">
              <a:rPr lang="en-US" altLang="en-US" sz="1400" smtClean="0"/>
              <a:pPr/>
              <a:t>16</a:t>
            </a:fld>
            <a:endParaRPr lang="en-US" altLang="en-US" sz="1400"/>
          </a:p>
        </p:txBody>
      </p:sp>
    </p:spTree>
    <p:extLst>
      <p:ext uri="{BB962C8B-B14F-4D97-AF65-F5344CB8AC3E}">
        <p14:creationId xmlns:p14="http://schemas.microsoft.com/office/powerpoint/2010/main" val="30214837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92919" y="216953"/>
            <a:ext cx="8079581" cy="1123571"/>
          </a:xfrm>
        </p:spPr>
        <p:txBody>
          <a:bodyPr>
            <a:normAutofit/>
          </a:bodyPr>
          <a:lstStyle/>
          <a:p>
            <a:r>
              <a:rPr lang="en-US" altLang="en-US" sz="5400" b="1" dirty="0"/>
              <a:t>Why Data is Critical</a:t>
            </a:r>
          </a:p>
        </p:txBody>
      </p:sp>
      <p:sp>
        <p:nvSpPr>
          <p:cNvPr id="14339" name="Content Placeholder 2"/>
          <p:cNvSpPr>
            <a:spLocks noGrp="1"/>
          </p:cNvSpPr>
          <p:nvPr>
            <p:ph idx="1"/>
          </p:nvPr>
        </p:nvSpPr>
        <p:spPr>
          <a:xfrm>
            <a:off x="507206" y="1340524"/>
            <a:ext cx="8065294" cy="4831675"/>
          </a:xfrm>
        </p:spPr>
        <p:txBody>
          <a:bodyPr>
            <a:normAutofit/>
          </a:bodyPr>
          <a:lstStyle/>
          <a:p>
            <a:pPr algn="just">
              <a:defRPr/>
            </a:pPr>
            <a:r>
              <a:rPr lang="en-US" altLang="en-US" sz="3200" dirty="0"/>
              <a:t>TPS for gathering about internal operations and corporate data bases to </a:t>
            </a:r>
            <a:r>
              <a:rPr lang="en-US" altLang="en-US" sz="3200" dirty="0">
                <a:effectLst>
                  <a:outerShdw blurRad="38100" dist="38100" dir="2700000" algn="tl">
                    <a:srgbClr val="000000">
                      <a:alpha val="43137"/>
                    </a:srgbClr>
                  </a:outerShdw>
                </a:effectLst>
              </a:rPr>
              <a:t>support planning and control activities in an enterprise. </a:t>
            </a:r>
            <a:r>
              <a:rPr lang="en-US" altLang="en-US" sz="3200" dirty="0" err="1">
                <a:effectLst>
                  <a:outerShdw blurRad="38100" dist="38100" dir="2700000" algn="tl">
                    <a:srgbClr val="000000">
                      <a:alpha val="43137"/>
                    </a:srgbClr>
                  </a:outerShdw>
                </a:effectLst>
              </a:rPr>
              <a:t>Eg</a:t>
            </a:r>
            <a:r>
              <a:rPr lang="en-US" altLang="en-US" sz="3200" dirty="0">
                <a:effectLst>
                  <a:outerShdw blurRad="38100" dist="38100" dir="2700000" algn="tl">
                    <a:srgbClr val="000000">
                      <a:alpha val="43137"/>
                    </a:srgbClr>
                  </a:outerShdw>
                </a:effectLst>
              </a:rPr>
              <a:t> </a:t>
            </a:r>
            <a:r>
              <a:rPr lang="en-US" altLang="en-US" sz="3200" dirty="0">
                <a:solidFill>
                  <a:srgbClr val="FF0000"/>
                </a:solidFill>
                <a:effectLst>
                  <a:outerShdw blurRad="38100" dist="38100" dir="2700000" algn="tl">
                    <a:srgbClr val="000000">
                      <a:alpha val="43137"/>
                    </a:srgbClr>
                  </a:outerShdw>
                </a:effectLst>
              </a:rPr>
              <a:t>ATM, Ticket reservations </a:t>
            </a:r>
            <a:r>
              <a:rPr lang="en-US" altLang="en-US" sz="3200" dirty="0" err="1">
                <a:solidFill>
                  <a:srgbClr val="FF0000"/>
                </a:solidFill>
                <a:effectLst>
                  <a:outerShdw blurRad="38100" dist="38100" dir="2700000" algn="tl">
                    <a:srgbClr val="000000">
                      <a:alpha val="43137"/>
                    </a:srgbClr>
                  </a:outerShdw>
                </a:effectLst>
              </a:rPr>
              <a:t>etc</a:t>
            </a:r>
            <a:endParaRPr lang="en-US" altLang="en-US" sz="3200" dirty="0">
              <a:effectLst>
                <a:outerShdw blurRad="38100" dist="38100" dir="2700000" algn="tl">
                  <a:srgbClr val="000000">
                    <a:alpha val="43137"/>
                  </a:srgbClr>
                </a:outerShdw>
              </a:effectLst>
            </a:endParaRPr>
          </a:p>
          <a:p>
            <a:pPr algn="just">
              <a:defRPr/>
            </a:pPr>
            <a:r>
              <a:rPr lang="en-US" altLang="en-US" sz="3200" dirty="0"/>
              <a:t>Data and information about each transaction has to be recorded so that the </a:t>
            </a:r>
            <a:r>
              <a:rPr lang="en-US" altLang="en-US" sz="3200" dirty="0">
                <a:effectLst>
                  <a:outerShdw blurRad="38100" dist="38100" dir="2700000" algn="tl">
                    <a:srgbClr val="000000">
                      <a:alpha val="43137"/>
                    </a:srgbClr>
                  </a:outerShdw>
                </a:effectLst>
              </a:rPr>
              <a:t>business can be properly managed</a:t>
            </a:r>
            <a:r>
              <a:rPr lang="en-US" altLang="en-US" sz="3200" dirty="0"/>
              <a:t>.</a:t>
            </a:r>
          </a:p>
          <a:p>
            <a:pPr algn="just">
              <a:defRPr/>
            </a:pPr>
            <a:r>
              <a:rPr lang="en-US" altLang="en-US" sz="3200" dirty="0"/>
              <a:t>At the planning stage, data and information is important as a key ingredient in </a:t>
            </a:r>
            <a:r>
              <a:rPr lang="en-US" altLang="en-US" sz="3200" dirty="0">
                <a:effectLst>
                  <a:outerShdw blurRad="38100" dist="38100" dir="2700000" algn="tl">
                    <a:srgbClr val="000000">
                      <a:alpha val="43137"/>
                    </a:srgbClr>
                  </a:outerShdw>
                </a:effectLst>
              </a:rPr>
              <a:t>decision making. </a:t>
            </a:r>
          </a:p>
          <a:p>
            <a:pPr>
              <a:defRPr/>
            </a:pPr>
            <a:endParaRPr lang="en-US" altLang="en-US" dirty="0"/>
          </a:p>
        </p:txBody>
      </p:sp>
      <p:sp>
        <p:nvSpPr>
          <p:cNvPr id="21508"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0BFCF119-5973-470F-9B64-9C388D32E317}" type="datetime2">
              <a:rPr lang="en-US" altLang="en-US" sz="1400" smtClean="0"/>
              <a:pPr/>
              <a:t>Friday, February 7, 2025</a:t>
            </a:fld>
            <a:endParaRPr lang="en-US" altLang="en-US" sz="1400"/>
          </a:p>
        </p:txBody>
      </p:sp>
      <p:sp>
        <p:nvSpPr>
          <p:cNvPr id="21509"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B7FE094C-C39B-4534-98FC-099411E353A8}" type="slidenum">
              <a:rPr lang="en-US" altLang="en-US" sz="1400" smtClean="0"/>
              <a:pPr/>
              <a:t>17</a:t>
            </a:fld>
            <a:endParaRPr lang="en-US" altLang="en-US" sz="1400"/>
          </a:p>
        </p:txBody>
      </p:sp>
    </p:spTree>
    <p:extLst>
      <p:ext uri="{BB962C8B-B14F-4D97-AF65-F5344CB8AC3E}">
        <p14:creationId xmlns:p14="http://schemas.microsoft.com/office/powerpoint/2010/main" val="33244096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92919" y="216953"/>
            <a:ext cx="8079581" cy="1002247"/>
          </a:xfrm>
        </p:spPr>
        <p:txBody>
          <a:bodyPr/>
          <a:lstStyle/>
          <a:p>
            <a:r>
              <a:rPr lang="en-US" altLang="en-US" b="1" dirty="0" err="1"/>
              <a:t>Cont</a:t>
            </a:r>
            <a:r>
              <a:rPr lang="en-US" altLang="en-US" b="1" dirty="0"/>
              <a:t>’ Why Data is Critical</a:t>
            </a:r>
          </a:p>
        </p:txBody>
      </p:sp>
      <p:sp>
        <p:nvSpPr>
          <p:cNvPr id="15363" name="Content Placeholder 2"/>
          <p:cNvSpPr>
            <a:spLocks noGrp="1"/>
          </p:cNvSpPr>
          <p:nvPr>
            <p:ph idx="1"/>
          </p:nvPr>
        </p:nvSpPr>
        <p:spPr>
          <a:xfrm>
            <a:off x="507206" y="1371600"/>
            <a:ext cx="8065294" cy="4724399"/>
          </a:xfrm>
        </p:spPr>
        <p:txBody>
          <a:bodyPr>
            <a:normAutofit fontScale="92500" lnSpcReduction="10000"/>
          </a:bodyPr>
          <a:lstStyle/>
          <a:p>
            <a:pPr algn="just">
              <a:defRPr/>
            </a:pPr>
            <a:r>
              <a:rPr lang="en-US" altLang="en-US" sz="3600" dirty="0"/>
              <a:t>Organizations engage in EDI (</a:t>
            </a:r>
            <a:r>
              <a:rPr lang="en-US" altLang="en-US" sz="3600" dirty="0">
                <a:solidFill>
                  <a:srgbClr val="FF0000"/>
                </a:solidFill>
              </a:rPr>
              <a:t>Electronic Data interchange</a:t>
            </a:r>
            <a:r>
              <a:rPr lang="en-US" altLang="en-US" sz="3600" dirty="0"/>
              <a:t>).Allows the sending of information electronically from one enterprise to another. These data become input to the TPS and may be used to </a:t>
            </a:r>
            <a:r>
              <a:rPr lang="en-US" altLang="en-US" sz="3600" dirty="0">
                <a:effectLst>
                  <a:outerShdw blurRad="38100" dist="38100" dir="2700000" algn="tl">
                    <a:srgbClr val="000000">
                      <a:alpha val="43137"/>
                    </a:srgbClr>
                  </a:outerShdw>
                </a:effectLst>
              </a:rPr>
              <a:t>update corporate databases</a:t>
            </a:r>
            <a:r>
              <a:rPr lang="en-US" altLang="en-US" sz="3600" dirty="0"/>
              <a:t>.</a:t>
            </a:r>
          </a:p>
          <a:p>
            <a:pPr algn="just">
              <a:defRPr/>
            </a:pPr>
            <a:r>
              <a:rPr lang="en-US" altLang="en-US" sz="3600" dirty="0"/>
              <a:t>Data is used as the main way of </a:t>
            </a:r>
            <a:r>
              <a:rPr lang="en-US" altLang="en-US" sz="3600" dirty="0">
                <a:effectLst>
                  <a:outerShdw blurRad="38100" dist="38100" dir="2700000" algn="tl">
                    <a:srgbClr val="000000">
                      <a:alpha val="43137"/>
                    </a:srgbClr>
                  </a:outerShdw>
                </a:effectLst>
              </a:rPr>
              <a:t>measuring performance </a:t>
            </a:r>
            <a:r>
              <a:rPr lang="en-US" altLang="en-US" sz="3600" dirty="0"/>
              <a:t>in order for a business to succeed.</a:t>
            </a:r>
          </a:p>
          <a:p>
            <a:pPr algn="just">
              <a:defRPr/>
            </a:pPr>
            <a:r>
              <a:rPr lang="en-US" altLang="en-US" sz="3600" dirty="0"/>
              <a:t>In order to </a:t>
            </a:r>
            <a:r>
              <a:rPr lang="en-US" altLang="en-US" sz="3600" dirty="0">
                <a:effectLst>
                  <a:outerShdw blurRad="38100" dist="38100" dir="2700000" algn="tl">
                    <a:srgbClr val="000000">
                      <a:alpha val="43137"/>
                    </a:srgbClr>
                  </a:outerShdw>
                </a:effectLst>
              </a:rPr>
              <a:t>monitor progress </a:t>
            </a:r>
            <a:r>
              <a:rPr lang="en-US" altLang="en-US" sz="3600" dirty="0"/>
              <a:t>against the plan and control resources, we need data.</a:t>
            </a:r>
          </a:p>
          <a:p>
            <a:pPr>
              <a:defRPr/>
            </a:pPr>
            <a:endParaRPr lang="en-US" altLang="en-US" sz="3000" dirty="0"/>
          </a:p>
        </p:txBody>
      </p:sp>
      <p:sp>
        <p:nvSpPr>
          <p:cNvPr id="22532"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1E6C50D2-E11D-47CA-AF8D-EED886075569}" type="datetime2">
              <a:rPr lang="en-US" altLang="en-US" sz="1400" smtClean="0"/>
              <a:pPr/>
              <a:t>Friday, February 7, 2025</a:t>
            </a:fld>
            <a:endParaRPr lang="en-US" altLang="en-US" sz="1400"/>
          </a:p>
        </p:txBody>
      </p:sp>
      <p:sp>
        <p:nvSpPr>
          <p:cNvPr id="2253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2A4CEEDA-2F69-44BF-8262-9A335058A3B2}" type="slidenum">
              <a:rPr lang="en-US" altLang="en-US" sz="1400" smtClean="0"/>
              <a:pPr/>
              <a:t>18</a:t>
            </a:fld>
            <a:endParaRPr lang="en-US" altLang="en-US" sz="1400"/>
          </a:p>
        </p:txBody>
      </p:sp>
    </p:spTree>
    <p:extLst>
      <p:ext uri="{BB962C8B-B14F-4D97-AF65-F5344CB8AC3E}">
        <p14:creationId xmlns:p14="http://schemas.microsoft.com/office/powerpoint/2010/main" val="16372918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92919" y="188912"/>
            <a:ext cx="8079581" cy="1182687"/>
          </a:xfrm>
        </p:spPr>
        <p:txBody>
          <a:bodyPr>
            <a:normAutofit/>
          </a:bodyPr>
          <a:lstStyle/>
          <a:p>
            <a:pPr algn="ctr"/>
            <a:r>
              <a:rPr lang="en-US" altLang="en-US" sz="5400" b="1" dirty="0"/>
              <a:t>Information defined</a:t>
            </a:r>
          </a:p>
        </p:txBody>
      </p:sp>
      <p:sp>
        <p:nvSpPr>
          <p:cNvPr id="9219" name="Content Placeholder 2"/>
          <p:cNvSpPr>
            <a:spLocks noGrp="1"/>
          </p:cNvSpPr>
          <p:nvPr>
            <p:ph idx="1"/>
          </p:nvPr>
        </p:nvSpPr>
        <p:spPr>
          <a:xfrm>
            <a:off x="381000" y="1371599"/>
            <a:ext cx="8574088" cy="5297489"/>
          </a:xfrm>
        </p:spPr>
        <p:txBody>
          <a:bodyPr/>
          <a:lstStyle/>
          <a:p>
            <a:pPr algn="just">
              <a:defRPr/>
            </a:pPr>
            <a:r>
              <a:rPr lang="en-US" altLang="en-US" sz="3200" dirty="0"/>
              <a:t>Information can be defined as </a:t>
            </a:r>
            <a:r>
              <a:rPr lang="en-US" altLang="en-US" sz="3200" dirty="0">
                <a:effectLst>
                  <a:outerShdw blurRad="38100" dist="38100" dir="2700000" algn="tl">
                    <a:srgbClr val="000000">
                      <a:alpha val="43137"/>
                    </a:srgbClr>
                  </a:outerShdw>
                </a:effectLst>
              </a:rPr>
              <a:t>data that have been converted into meaningful and useful context for specific end users</a:t>
            </a:r>
            <a:r>
              <a:rPr lang="en-US" altLang="en-US" sz="3200" dirty="0"/>
              <a:t>. </a:t>
            </a:r>
          </a:p>
          <a:p>
            <a:pPr algn="just">
              <a:defRPr/>
            </a:pPr>
            <a:r>
              <a:rPr lang="en-US" altLang="en-US" sz="3200" dirty="0">
                <a:effectLst>
                  <a:outerShdw blurRad="38100" dist="38100" dir="2700000" algn="tl">
                    <a:srgbClr val="000000">
                      <a:alpha val="43137"/>
                    </a:srgbClr>
                  </a:outerShdw>
                </a:effectLst>
              </a:rPr>
              <a:t>It is processed data which has been placed in a context that gives it value for specific end users. </a:t>
            </a:r>
          </a:p>
          <a:p>
            <a:pPr algn="just">
              <a:defRPr/>
            </a:pPr>
            <a:r>
              <a:rPr lang="en-US" sz="3200" dirty="0"/>
              <a:t>Data are raw facts, unprocessed facts or observations, typically about physical phenomena or business transactions.</a:t>
            </a:r>
            <a:endParaRPr lang="en-US" altLang="en-US" sz="3200" dirty="0"/>
          </a:p>
          <a:p>
            <a:pPr algn="just">
              <a:defRPr/>
            </a:pPr>
            <a:r>
              <a:rPr lang="en-US" altLang="en-US" sz="3200" i="1" dirty="0">
                <a:solidFill>
                  <a:srgbClr val="FF0000"/>
                </a:solidFill>
                <a:effectLst>
                  <a:outerShdw blurRad="38100" dist="38100" dir="2700000" algn="tl">
                    <a:srgbClr val="000000">
                      <a:alpha val="43137"/>
                    </a:srgbClr>
                  </a:outerShdw>
                </a:effectLst>
              </a:rPr>
              <a:t>Examples of data and information in business/Office environment.</a:t>
            </a:r>
          </a:p>
          <a:p>
            <a:pPr algn="just">
              <a:defRP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811D4011-CF3E-4ADC-8CB2-8506A9948430}" type="datetime2">
              <a:rPr lang="en-US" altLang="en-US" sz="1400" smtClean="0"/>
              <a:pPr/>
              <a:t>Friday, February 7, 2025</a:t>
            </a:fld>
            <a:endParaRPr lang="en-US" altLang="en-US" sz="1400"/>
          </a:p>
        </p:txBody>
      </p:sp>
      <p:sp>
        <p:nvSpPr>
          <p:cNvPr id="1331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B60BBE5E-FDFC-4BD4-AC7F-9B7C27630247}" type="slidenum">
              <a:rPr lang="en-US" altLang="en-US" sz="1400" smtClean="0"/>
              <a:pPr/>
              <a:t>19</a:t>
            </a:fld>
            <a:endParaRPr lang="en-US" altLang="en-US" sz="1400"/>
          </a:p>
        </p:txBody>
      </p:sp>
    </p:spTree>
    <p:extLst>
      <p:ext uri="{BB962C8B-B14F-4D97-AF65-F5344CB8AC3E}">
        <p14:creationId xmlns:p14="http://schemas.microsoft.com/office/powerpoint/2010/main" val="1996691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b="1" dirty="0"/>
              <a:t>Introduction to ICT and Key Concepts</a:t>
            </a:r>
          </a:p>
        </p:txBody>
      </p:sp>
      <p:sp>
        <p:nvSpPr>
          <p:cNvPr id="2" name="Content Placeholder 1"/>
          <p:cNvSpPr>
            <a:spLocks noGrp="1"/>
          </p:cNvSpPr>
          <p:nvPr>
            <p:ph idx="1"/>
          </p:nvPr>
        </p:nvSpPr>
        <p:spPr>
          <a:xfrm>
            <a:off x="507206" y="2157731"/>
            <a:ext cx="8065294" cy="3601847"/>
          </a:xfrm>
        </p:spPr>
        <p:txBody>
          <a:bodyPr/>
          <a:lstStyle/>
          <a:p>
            <a:r>
              <a:rPr lang="en-US" sz="3200" dirty="0"/>
              <a:t>Definition of ICT, IS, IT: </a:t>
            </a:r>
          </a:p>
          <a:p>
            <a:r>
              <a:rPr lang="en-US" sz="3200" dirty="0"/>
              <a:t>Importance of ICT/IS/IT</a:t>
            </a:r>
          </a:p>
          <a:p>
            <a:r>
              <a:rPr lang="en-GB" sz="3200" dirty="0"/>
              <a:t>Data and Information:</a:t>
            </a:r>
          </a:p>
          <a:p>
            <a:r>
              <a:rPr lang="en-GB" sz="3200" dirty="0"/>
              <a:t>Data Processing:</a:t>
            </a:r>
          </a:p>
          <a:p>
            <a:r>
              <a:rPr lang="en-US" sz="3200" dirty="0"/>
              <a:t>ICT for Sustainable Development Goals (ICT4SDGs):</a:t>
            </a:r>
          </a:p>
          <a:p>
            <a:pPr marL="0" indent="0">
              <a:buNone/>
            </a:pPr>
            <a:endParaRPr lang="en-US" dirty="0"/>
          </a:p>
        </p:txBody>
      </p:sp>
    </p:spTree>
    <p:extLst>
      <p:ext uri="{BB962C8B-B14F-4D97-AF65-F5344CB8AC3E}">
        <p14:creationId xmlns:p14="http://schemas.microsoft.com/office/powerpoint/2010/main" val="41762671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492919" y="216953"/>
            <a:ext cx="8079581" cy="1123571"/>
          </a:xfrm>
        </p:spPr>
        <p:txBody>
          <a:bodyPr>
            <a:noAutofit/>
          </a:bodyPr>
          <a:lstStyle/>
          <a:p>
            <a:pPr algn="ctr"/>
            <a:r>
              <a:rPr lang="en-US" altLang="en-US" b="1" dirty="0"/>
              <a:t>Information Products &amp; Information Quality</a:t>
            </a:r>
          </a:p>
        </p:txBody>
      </p:sp>
      <p:sp>
        <p:nvSpPr>
          <p:cNvPr id="35843" name="Content Placeholder 2"/>
          <p:cNvSpPr>
            <a:spLocks noGrp="1"/>
          </p:cNvSpPr>
          <p:nvPr>
            <p:ph idx="1"/>
          </p:nvPr>
        </p:nvSpPr>
        <p:spPr>
          <a:xfrm>
            <a:off x="507206" y="1524001"/>
            <a:ext cx="8065294" cy="4648200"/>
          </a:xfrm>
        </p:spPr>
        <p:txBody>
          <a:bodyPr>
            <a:normAutofit/>
          </a:bodyPr>
          <a:lstStyle/>
          <a:p>
            <a:pPr algn="just"/>
            <a:r>
              <a:rPr lang="en-US" altLang="en-US" sz="3200" b="1" dirty="0"/>
              <a:t>Information product:</a:t>
            </a:r>
            <a:r>
              <a:rPr lang="en-US" altLang="en-US" sz="3200" dirty="0"/>
              <a:t> Information product is the degree to which information has the appropriate information that is useful for users e.g. </a:t>
            </a:r>
            <a:r>
              <a:rPr lang="en-US" altLang="en-US" sz="3200" dirty="0">
                <a:solidFill>
                  <a:srgbClr val="FF0000"/>
                </a:solidFill>
              </a:rPr>
              <a:t>messages, reports, forms, &amp; graphic images.</a:t>
            </a:r>
          </a:p>
          <a:p>
            <a:pPr algn="just"/>
            <a:r>
              <a:rPr lang="en-US" altLang="en-US" sz="3200" b="1" dirty="0"/>
              <a:t>Information quality:</a:t>
            </a:r>
            <a:r>
              <a:rPr lang="en-US" altLang="en-US" sz="3200" dirty="0"/>
              <a:t> Information quality is the degree to which information has </a:t>
            </a:r>
            <a:r>
              <a:rPr lang="en-US" altLang="en-US" sz="3200" dirty="0">
                <a:solidFill>
                  <a:srgbClr val="FF0000"/>
                </a:solidFill>
              </a:rPr>
              <a:t>content, form, and time characteristics </a:t>
            </a:r>
            <a:r>
              <a:rPr lang="en-US" altLang="en-US" sz="3200" dirty="0"/>
              <a:t>that gives it value to specific end users. </a:t>
            </a:r>
          </a:p>
          <a:p>
            <a:endParaRPr lang="en-US" altLang="en-US" dirty="0"/>
          </a:p>
        </p:txBody>
      </p:sp>
      <p:sp>
        <p:nvSpPr>
          <p:cNvPr id="358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D8F6C45C-C723-4241-BAF8-3A5C0143C528}" type="datetime2">
              <a:rPr lang="en-US" altLang="en-US" sz="1400" smtClean="0"/>
              <a:pPr/>
              <a:t>Friday, February 7, 2025</a:t>
            </a:fld>
            <a:endParaRPr lang="en-US" altLang="en-US" sz="1400"/>
          </a:p>
        </p:txBody>
      </p:sp>
      <p:sp>
        <p:nvSpPr>
          <p:cNvPr id="3584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8CE30ACB-3761-47CE-A2A6-19E7D9312C55}" type="slidenum">
              <a:rPr lang="en-US" altLang="en-US" sz="1400" smtClean="0"/>
              <a:pPr/>
              <a:t>20</a:t>
            </a:fld>
            <a:endParaRPr lang="en-US" altLang="en-US" sz="1400"/>
          </a:p>
        </p:txBody>
      </p:sp>
    </p:spTree>
    <p:extLst>
      <p:ext uri="{BB962C8B-B14F-4D97-AF65-F5344CB8AC3E}">
        <p14:creationId xmlns:p14="http://schemas.microsoft.com/office/powerpoint/2010/main" val="38513847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92919" y="216953"/>
            <a:ext cx="8079581" cy="1459447"/>
          </a:xfrm>
        </p:spPr>
        <p:txBody>
          <a:bodyPr>
            <a:normAutofit/>
          </a:bodyPr>
          <a:lstStyle/>
          <a:p>
            <a:r>
              <a:rPr lang="en-US" altLang="en-US" sz="4400" b="1" dirty="0"/>
              <a:t>Characteristics/Attributes of Information</a:t>
            </a:r>
          </a:p>
        </p:txBody>
      </p:sp>
      <p:sp>
        <p:nvSpPr>
          <p:cNvPr id="36867" name="Content Placeholder 2"/>
          <p:cNvSpPr>
            <a:spLocks noGrp="1"/>
          </p:cNvSpPr>
          <p:nvPr>
            <p:ph idx="1"/>
          </p:nvPr>
        </p:nvSpPr>
        <p:spPr/>
        <p:txBody>
          <a:bodyPr/>
          <a:lstStyle/>
          <a:p>
            <a:pPr algn="just">
              <a:buFont typeface="Wingdings" panose="05000000000000000000" pitchFamily="2" charset="2"/>
              <a:buChar char="q"/>
            </a:pPr>
            <a:r>
              <a:rPr lang="en-US" altLang="en-US" sz="3600" b="1" dirty="0"/>
              <a:t>Time Dimension: </a:t>
            </a:r>
            <a:r>
              <a:rPr lang="en-US" altLang="en-US" sz="3600" dirty="0"/>
              <a:t>Timeliness; currency; frequency </a:t>
            </a:r>
          </a:p>
          <a:p>
            <a:pPr algn="just">
              <a:buFont typeface="Wingdings" panose="05000000000000000000" pitchFamily="2" charset="2"/>
              <a:buChar char="q"/>
            </a:pPr>
            <a:r>
              <a:rPr lang="en-US" altLang="en-US" sz="3600" b="1" dirty="0"/>
              <a:t>Content Dimension: </a:t>
            </a:r>
            <a:r>
              <a:rPr lang="en-US" altLang="en-US" sz="3600" dirty="0"/>
              <a:t>accuracy; relevance; completeness; auditability; conciseness </a:t>
            </a:r>
          </a:p>
          <a:p>
            <a:pPr algn="just">
              <a:buFont typeface="Wingdings" panose="05000000000000000000" pitchFamily="2" charset="2"/>
              <a:buChar char="q"/>
            </a:pPr>
            <a:r>
              <a:rPr lang="en-US" altLang="en-US" sz="3600" b="1" dirty="0"/>
              <a:t>Form Dimension: </a:t>
            </a:r>
            <a:r>
              <a:rPr lang="en-US" altLang="en-US" sz="3600" dirty="0"/>
              <a:t>clarity; detail; order; presentation and media.</a:t>
            </a:r>
          </a:p>
          <a:p>
            <a:endParaRPr lang="en-US" altLang="en-US" dirty="0"/>
          </a:p>
        </p:txBody>
      </p:sp>
      <p:sp>
        <p:nvSpPr>
          <p:cNvPr id="36868"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1DF510A8-5E4A-423D-9DEA-DD768F59AAEF}" type="datetime2">
              <a:rPr lang="en-US" altLang="en-US" sz="1400" smtClean="0"/>
              <a:pPr/>
              <a:t>Friday, February 7, 2025</a:t>
            </a:fld>
            <a:endParaRPr lang="en-US" altLang="en-US" sz="1400"/>
          </a:p>
        </p:txBody>
      </p:sp>
      <p:sp>
        <p:nvSpPr>
          <p:cNvPr id="36869"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0C2E2E23-5879-4C65-A3CD-910C8790D184}" type="slidenum">
              <a:rPr lang="en-US" altLang="en-US" sz="1400" smtClean="0"/>
              <a:pPr/>
              <a:t>21</a:t>
            </a:fld>
            <a:endParaRPr lang="en-US" altLang="en-US" sz="1400"/>
          </a:p>
        </p:txBody>
      </p:sp>
    </p:spTree>
    <p:extLst>
      <p:ext uri="{BB962C8B-B14F-4D97-AF65-F5344CB8AC3E}">
        <p14:creationId xmlns:p14="http://schemas.microsoft.com/office/powerpoint/2010/main" val="3513847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838201" y="609601"/>
            <a:ext cx="7176634" cy="1143000"/>
          </a:xfrm>
        </p:spPr>
        <p:txBody>
          <a:bodyPr>
            <a:noAutofit/>
          </a:bodyPr>
          <a:lstStyle/>
          <a:p>
            <a:pPr algn="ctr"/>
            <a:r>
              <a:rPr lang="en-US" altLang="en-US" sz="3200" b="1" dirty="0"/>
              <a:t>Elements/Aspects of Information Qualities of good information.</a:t>
            </a:r>
          </a:p>
        </p:txBody>
      </p:sp>
      <p:sp>
        <p:nvSpPr>
          <p:cNvPr id="37891" name="Content Placeholder 2"/>
          <p:cNvSpPr>
            <a:spLocks noGrp="1"/>
          </p:cNvSpPr>
          <p:nvPr>
            <p:ph idx="1"/>
          </p:nvPr>
        </p:nvSpPr>
        <p:spPr>
          <a:xfrm>
            <a:off x="304800" y="1600200"/>
            <a:ext cx="8229600" cy="4233672"/>
          </a:xfrm>
        </p:spPr>
        <p:txBody>
          <a:bodyPr>
            <a:normAutofit/>
          </a:bodyPr>
          <a:lstStyle/>
          <a:p>
            <a:pPr algn="just"/>
            <a:r>
              <a:rPr lang="en-US" altLang="en-US" sz="2800" b="1" dirty="0">
                <a:solidFill>
                  <a:srgbClr val="FF0000"/>
                </a:solidFill>
              </a:rPr>
              <a:t>Accurate for purpose</a:t>
            </a:r>
            <a:r>
              <a:rPr lang="en-US" altLang="en-US" sz="2800" dirty="0"/>
              <a:t>; managers rely on information to effectively manage their 'value-adding' activities and free of errors. </a:t>
            </a:r>
          </a:p>
          <a:p>
            <a:pPr algn="just"/>
            <a:r>
              <a:rPr lang="en-US" altLang="en-US" sz="2800" b="1" dirty="0">
                <a:solidFill>
                  <a:srgbClr val="FF0000"/>
                </a:solidFill>
              </a:rPr>
              <a:t>Currency</a:t>
            </a:r>
            <a:r>
              <a:rPr lang="en-US" altLang="en-US" sz="2800" dirty="0"/>
              <a:t>, that is, information should be up-to-date when it is provided.</a:t>
            </a:r>
          </a:p>
          <a:p>
            <a:pPr algn="just"/>
            <a:r>
              <a:rPr lang="en-US" altLang="en-US" sz="2800" b="1" dirty="0">
                <a:solidFill>
                  <a:srgbClr val="FF0000"/>
                </a:solidFill>
              </a:rPr>
              <a:t>Communicated in an appropriate channel</a:t>
            </a:r>
            <a:r>
              <a:rPr lang="en-US" altLang="en-US" sz="2800" dirty="0"/>
              <a:t>; for a manager to use information effectively it must be transmitted in the communication process. </a:t>
            </a:r>
          </a:p>
        </p:txBody>
      </p:sp>
      <p:sp>
        <p:nvSpPr>
          <p:cNvPr id="37892"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7A39DD91-93DE-41E7-87FA-7D7DF74AEC12}" type="datetime2">
              <a:rPr lang="en-US" altLang="en-US" sz="1400" smtClean="0"/>
              <a:pPr/>
              <a:t>Friday, February 7, 2025</a:t>
            </a:fld>
            <a:endParaRPr lang="en-US" altLang="en-US" sz="1400"/>
          </a:p>
        </p:txBody>
      </p:sp>
      <p:sp>
        <p:nvSpPr>
          <p:cNvPr id="3789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17C840AE-6B82-493F-878D-9E82CDA7E92B}" type="slidenum">
              <a:rPr lang="en-US" altLang="en-US" sz="1400" smtClean="0"/>
              <a:pPr/>
              <a:t>22</a:t>
            </a:fld>
            <a:endParaRPr lang="en-US" altLang="en-US" sz="1400"/>
          </a:p>
        </p:txBody>
      </p:sp>
    </p:spTree>
    <p:extLst>
      <p:ext uri="{BB962C8B-B14F-4D97-AF65-F5344CB8AC3E}">
        <p14:creationId xmlns:p14="http://schemas.microsoft.com/office/powerpoint/2010/main" val="923254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492919" y="499533"/>
            <a:ext cx="8079581" cy="1024467"/>
          </a:xfrm>
        </p:spPr>
        <p:txBody>
          <a:bodyPr/>
          <a:lstStyle/>
          <a:p>
            <a:r>
              <a:rPr lang="en-US" altLang="en-US" dirty="0"/>
              <a:t>Qualities </a:t>
            </a:r>
            <a:r>
              <a:rPr lang="en-US" altLang="en-US" dirty="0" err="1"/>
              <a:t>Cont</a:t>
            </a:r>
            <a:r>
              <a:rPr lang="en-US" altLang="en-US" dirty="0"/>
              <a:t>’</a:t>
            </a:r>
          </a:p>
        </p:txBody>
      </p:sp>
      <p:sp>
        <p:nvSpPr>
          <p:cNvPr id="38915" name="Content Placeholder 2"/>
          <p:cNvSpPr>
            <a:spLocks noGrp="1"/>
          </p:cNvSpPr>
          <p:nvPr>
            <p:ph idx="1"/>
          </p:nvPr>
        </p:nvSpPr>
        <p:spPr>
          <a:xfrm>
            <a:off x="507206" y="1524000"/>
            <a:ext cx="8065294" cy="4495799"/>
          </a:xfrm>
        </p:spPr>
        <p:txBody>
          <a:bodyPr>
            <a:normAutofit/>
          </a:bodyPr>
          <a:lstStyle/>
          <a:p>
            <a:pPr algn="just"/>
            <a:r>
              <a:rPr lang="en-US" altLang="en-US" sz="3200" b="1" dirty="0">
                <a:solidFill>
                  <a:srgbClr val="FF0000"/>
                </a:solidFill>
              </a:rPr>
              <a:t>Understandable</a:t>
            </a:r>
            <a:r>
              <a:rPr lang="en-US" altLang="en-US" sz="3200" dirty="0"/>
              <a:t>; managers can only use information to good effect if they understand its purpose. </a:t>
            </a:r>
          </a:p>
          <a:p>
            <a:pPr algn="just"/>
            <a:r>
              <a:rPr lang="en-US" altLang="en-US" sz="3200" b="1" dirty="0">
                <a:solidFill>
                  <a:srgbClr val="FF0000"/>
                </a:solidFill>
              </a:rPr>
              <a:t>Relevance for purpose</a:t>
            </a:r>
            <a:r>
              <a:rPr lang="en-US" altLang="en-US" sz="3200" dirty="0"/>
              <a:t>; information should always be relevant to the issue being considered. </a:t>
            </a:r>
          </a:p>
          <a:p>
            <a:pPr algn="just"/>
            <a:r>
              <a:rPr lang="en-US" altLang="en-US" sz="3200" b="1" dirty="0">
                <a:solidFill>
                  <a:srgbClr val="FF0000"/>
                </a:solidFill>
              </a:rPr>
              <a:t>Auditability</a:t>
            </a:r>
            <a:r>
              <a:rPr lang="en-US" altLang="en-US" sz="3200" dirty="0"/>
              <a:t>; auditability of data refers to the ability to verify the accuracy and completeness of the data. </a:t>
            </a:r>
          </a:p>
          <a:p>
            <a:pPr algn="just"/>
            <a:endParaRPr lang="en-US" altLang="en-US" dirty="0"/>
          </a:p>
          <a:p>
            <a:endParaRPr lang="en-US" altLang="en-US" dirty="0"/>
          </a:p>
        </p:txBody>
      </p:sp>
      <p:sp>
        <p:nvSpPr>
          <p:cNvPr id="389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93AAA842-5AC9-4405-B41C-E0767A6225FA}" type="datetime2">
              <a:rPr lang="en-US" altLang="en-US" sz="1400" smtClean="0"/>
              <a:pPr/>
              <a:t>Friday, February 7, 2025</a:t>
            </a:fld>
            <a:endParaRPr lang="en-US" altLang="en-US" sz="1400"/>
          </a:p>
        </p:txBody>
      </p:sp>
      <p:sp>
        <p:nvSpPr>
          <p:cNvPr id="3891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ED94300A-9B0A-437C-A19C-603C968B29F4}" type="slidenum">
              <a:rPr lang="en-US" altLang="en-US" sz="1400" smtClean="0"/>
              <a:pPr/>
              <a:t>23</a:t>
            </a:fld>
            <a:endParaRPr lang="en-US" altLang="en-US" sz="1400"/>
          </a:p>
        </p:txBody>
      </p:sp>
    </p:spTree>
    <p:extLst>
      <p:ext uri="{BB962C8B-B14F-4D97-AF65-F5344CB8AC3E}">
        <p14:creationId xmlns:p14="http://schemas.microsoft.com/office/powerpoint/2010/main" val="42358975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492919" y="216953"/>
            <a:ext cx="8079581" cy="881469"/>
          </a:xfrm>
        </p:spPr>
        <p:txBody>
          <a:bodyPr/>
          <a:lstStyle/>
          <a:p>
            <a:r>
              <a:rPr lang="en-US" altLang="en-US" dirty="0"/>
              <a:t>Qualities </a:t>
            </a:r>
            <a:r>
              <a:rPr lang="en-US" altLang="en-US" dirty="0" err="1"/>
              <a:t>Cont</a:t>
            </a:r>
            <a:r>
              <a:rPr lang="en-US" altLang="en-US" dirty="0"/>
              <a:t>’</a:t>
            </a:r>
          </a:p>
        </p:txBody>
      </p:sp>
      <p:sp>
        <p:nvSpPr>
          <p:cNvPr id="39939" name="Content Placeholder 2"/>
          <p:cNvSpPr>
            <a:spLocks noGrp="1"/>
          </p:cNvSpPr>
          <p:nvPr>
            <p:ph idx="1"/>
          </p:nvPr>
        </p:nvSpPr>
        <p:spPr>
          <a:xfrm>
            <a:off x="507206" y="1295400"/>
            <a:ext cx="8065294" cy="4724399"/>
          </a:xfrm>
        </p:spPr>
        <p:txBody>
          <a:bodyPr>
            <a:normAutofit/>
          </a:bodyPr>
          <a:lstStyle/>
          <a:p>
            <a:pPr algn="just"/>
            <a:r>
              <a:rPr lang="en-US" altLang="en-US" sz="3200" b="1" dirty="0">
                <a:solidFill>
                  <a:srgbClr val="FF0000"/>
                </a:solidFill>
              </a:rPr>
              <a:t>Timely</a:t>
            </a:r>
            <a:r>
              <a:rPr lang="en-US" altLang="en-US" sz="3200" dirty="0"/>
              <a:t>; for effective decisions to be taken, information needs to be reported to management on a timely basis. </a:t>
            </a:r>
          </a:p>
          <a:p>
            <a:pPr algn="just"/>
            <a:r>
              <a:rPr lang="en-US" altLang="en-US" sz="3200" b="1" dirty="0">
                <a:solidFill>
                  <a:srgbClr val="FF0000"/>
                </a:solidFill>
              </a:rPr>
              <a:t>Ease to understand</a:t>
            </a:r>
            <a:r>
              <a:rPr lang="en-US" altLang="en-US" sz="3200" dirty="0">
                <a:solidFill>
                  <a:srgbClr val="FF0000"/>
                </a:solidFill>
              </a:rPr>
              <a:t> </a:t>
            </a:r>
            <a:r>
              <a:rPr lang="en-US" altLang="en-US" sz="3200" dirty="0"/>
              <a:t>or clarity, that is, information should be provided in a form that is easy to understand.</a:t>
            </a:r>
          </a:p>
          <a:p>
            <a:pPr algn="just"/>
            <a:r>
              <a:rPr lang="en-US" altLang="en-US" sz="3200" b="1" dirty="0">
                <a:solidFill>
                  <a:srgbClr val="FF0000"/>
                </a:solidFill>
              </a:rPr>
              <a:t>Completeness</a:t>
            </a:r>
            <a:r>
              <a:rPr lang="en-US" altLang="en-US" sz="3200" b="1" dirty="0"/>
              <a:t>;</a:t>
            </a:r>
            <a:r>
              <a:rPr lang="en-US" altLang="en-US" sz="3200" dirty="0"/>
              <a:t> it is desirable that all information required for decision making is made available. </a:t>
            </a:r>
          </a:p>
          <a:p>
            <a:endParaRPr lang="en-US" altLang="en-US" dirty="0"/>
          </a:p>
        </p:txBody>
      </p:sp>
      <p:sp>
        <p:nvSpPr>
          <p:cNvPr id="39940"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BDEA5402-A63D-4212-8BDA-43052C4C9190}" type="datetime2">
              <a:rPr lang="en-US" altLang="en-US" sz="1400" smtClean="0"/>
              <a:pPr/>
              <a:t>Friday, February 7, 2025</a:t>
            </a:fld>
            <a:endParaRPr lang="en-US" altLang="en-US" sz="1400"/>
          </a:p>
        </p:txBody>
      </p:sp>
      <p:sp>
        <p:nvSpPr>
          <p:cNvPr id="3994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9BA9278E-A526-425B-90E8-D4DE17AC2930}" type="slidenum">
              <a:rPr lang="en-US" altLang="en-US" sz="1400" smtClean="0"/>
              <a:pPr/>
              <a:t>24</a:t>
            </a:fld>
            <a:endParaRPr lang="en-US" altLang="en-US" sz="1400"/>
          </a:p>
        </p:txBody>
      </p:sp>
    </p:spTree>
    <p:extLst>
      <p:ext uri="{BB962C8B-B14F-4D97-AF65-F5344CB8AC3E}">
        <p14:creationId xmlns:p14="http://schemas.microsoft.com/office/powerpoint/2010/main" val="1957781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492919" y="216953"/>
            <a:ext cx="8079581" cy="1123571"/>
          </a:xfrm>
        </p:spPr>
        <p:txBody>
          <a:bodyPr/>
          <a:lstStyle/>
          <a:p>
            <a:r>
              <a:rPr lang="en-US" altLang="en-US" dirty="0"/>
              <a:t>Qualities </a:t>
            </a:r>
            <a:r>
              <a:rPr lang="en-US" altLang="en-US" dirty="0" err="1"/>
              <a:t>Cont</a:t>
            </a:r>
            <a:r>
              <a:rPr lang="en-US" altLang="en-US" dirty="0"/>
              <a:t>’</a:t>
            </a:r>
          </a:p>
        </p:txBody>
      </p:sp>
      <p:sp>
        <p:nvSpPr>
          <p:cNvPr id="40963" name="Content Placeholder 2"/>
          <p:cNvSpPr>
            <a:spLocks noGrp="1"/>
          </p:cNvSpPr>
          <p:nvPr>
            <p:ph idx="1"/>
          </p:nvPr>
        </p:nvSpPr>
        <p:spPr>
          <a:xfrm>
            <a:off x="507206" y="1219200"/>
            <a:ext cx="8065294" cy="5105399"/>
          </a:xfrm>
        </p:spPr>
        <p:txBody>
          <a:bodyPr>
            <a:normAutofit/>
          </a:bodyPr>
          <a:lstStyle/>
          <a:p>
            <a:pPr algn="just"/>
            <a:r>
              <a:rPr lang="en-US" altLang="en-US" sz="3200" b="1" dirty="0">
                <a:solidFill>
                  <a:srgbClr val="FF0000"/>
                </a:solidFill>
              </a:rPr>
              <a:t>Communicated to the right person</a:t>
            </a:r>
            <a:r>
              <a:rPr lang="en-US" altLang="en-US" sz="3200" dirty="0"/>
              <a:t>; managers have a clear &amp; defined level of responsibility &amp; must achieve their predetermined objectives. </a:t>
            </a:r>
          </a:p>
          <a:p>
            <a:pPr algn="just"/>
            <a:r>
              <a:rPr lang="en-US" altLang="en-US" sz="3200" b="1" dirty="0">
                <a:solidFill>
                  <a:srgbClr val="FF0000"/>
                </a:solidFill>
              </a:rPr>
              <a:t>Cost-effective</a:t>
            </a:r>
            <a:r>
              <a:rPr lang="en-US" altLang="en-US" sz="3200" dirty="0"/>
              <a:t>; the costs of providing the information must not outweigh the 'value-added' benefits derived from its use. </a:t>
            </a:r>
          </a:p>
          <a:p>
            <a:pPr algn="just"/>
            <a:r>
              <a:rPr lang="en-US" altLang="en-US" sz="3200" b="1" dirty="0"/>
              <a:t>Others include</a:t>
            </a:r>
            <a:r>
              <a:rPr lang="en-US" altLang="en-US" sz="3200" dirty="0"/>
              <a:t>: </a:t>
            </a:r>
            <a:r>
              <a:rPr lang="en-US" altLang="en-US" sz="3200" dirty="0">
                <a:highlight>
                  <a:srgbClr val="00FFFF"/>
                </a:highlight>
              </a:rPr>
              <a:t>frequency, reputable source, volume, conciseness, performance, detail, order, presentation, scope and media </a:t>
            </a:r>
            <a:r>
              <a:rPr lang="en-US" altLang="en-US" sz="3200" dirty="0"/>
              <a:t>etc.</a:t>
            </a:r>
          </a:p>
          <a:p>
            <a:endParaRPr lang="en-US" altLang="en-US" dirty="0"/>
          </a:p>
        </p:txBody>
      </p:sp>
      <p:sp>
        <p:nvSpPr>
          <p:cNvPr id="409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3D2E030D-E115-44CA-B3E5-1B6E683B0392}" type="datetime2">
              <a:rPr lang="en-US" altLang="en-US" sz="1400" smtClean="0"/>
              <a:pPr/>
              <a:t>Friday, February 7, 2025</a:t>
            </a:fld>
            <a:endParaRPr lang="en-US" altLang="en-US" sz="1400"/>
          </a:p>
        </p:txBody>
      </p:sp>
      <p:sp>
        <p:nvSpPr>
          <p:cNvPr id="4096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96FCC06A-D165-494B-B47D-3F3D325EDC63}" type="slidenum">
              <a:rPr lang="en-US" altLang="en-US" sz="1400" smtClean="0"/>
              <a:pPr/>
              <a:t>25</a:t>
            </a:fld>
            <a:endParaRPr lang="en-US" altLang="en-US" sz="1400" dirty="0"/>
          </a:p>
        </p:txBody>
      </p:sp>
    </p:spTree>
    <p:extLst>
      <p:ext uri="{BB962C8B-B14F-4D97-AF65-F5344CB8AC3E}">
        <p14:creationId xmlns:p14="http://schemas.microsoft.com/office/powerpoint/2010/main" val="21047329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5400" b="1" dirty="0"/>
              <a:t>Introduction to ICT and Key Concepts</a:t>
            </a:r>
          </a:p>
        </p:txBody>
      </p:sp>
      <p:sp>
        <p:nvSpPr>
          <p:cNvPr id="2" name="Content Placeholder 1"/>
          <p:cNvSpPr>
            <a:spLocks noGrp="1"/>
          </p:cNvSpPr>
          <p:nvPr>
            <p:ph idx="1"/>
          </p:nvPr>
        </p:nvSpPr>
        <p:spPr>
          <a:xfrm>
            <a:off x="507206" y="2286000"/>
            <a:ext cx="8065294" cy="3473578"/>
          </a:xfrm>
        </p:spPr>
        <p:txBody>
          <a:bodyPr>
            <a:normAutofit/>
          </a:bodyPr>
          <a:lstStyle/>
          <a:p>
            <a:r>
              <a:rPr lang="en-US" sz="3200" dirty="0"/>
              <a:t>Definition of ICT, IS, IT </a:t>
            </a:r>
          </a:p>
          <a:p>
            <a:r>
              <a:rPr lang="en-GB" sz="3200" dirty="0"/>
              <a:t>Data and Information</a:t>
            </a:r>
          </a:p>
          <a:p>
            <a:r>
              <a:rPr lang="en-GB" sz="3200" u="sng" dirty="0">
                <a:effectLst>
                  <a:outerShdw blurRad="38100" dist="38100" dir="2700000" algn="tl">
                    <a:srgbClr val="000000">
                      <a:alpha val="43137"/>
                    </a:srgbClr>
                  </a:outerShdw>
                </a:effectLst>
              </a:rPr>
              <a:t>Data Processing</a:t>
            </a:r>
            <a:endParaRPr lang="en-US" sz="3200" dirty="0"/>
          </a:p>
          <a:p>
            <a:r>
              <a:rPr lang="en-US" sz="3200" dirty="0"/>
              <a:t>ICT for Sustainable Development Goals (ICT4SDGs)</a:t>
            </a:r>
          </a:p>
          <a:p>
            <a:endParaRPr lang="en-US" dirty="0"/>
          </a:p>
        </p:txBody>
      </p:sp>
    </p:spTree>
    <p:extLst>
      <p:ext uri="{BB962C8B-B14F-4D97-AF65-F5344CB8AC3E}">
        <p14:creationId xmlns:p14="http://schemas.microsoft.com/office/powerpoint/2010/main" val="31258129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92919" y="216953"/>
            <a:ext cx="8079581" cy="1459447"/>
          </a:xfrm>
        </p:spPr>
        <p:txBody>
          <a:bodyPr/>
          <a:lstStyle/>
          <a:p>
            <a:r>
              <a:rPr lang="en-US" b="1" dirty="0"/>
              <a:t>Data Processing defined</a:t>
            </a:r>
          </a:p>
        </p:txBody>
      </p:sp>
      <p:sp>
        <p:nvSpPr>
          <p:cNvPr id="23555" name="Content Placeholder 2"/>
          <p:cNvSpPr>
            <a:spLocks noGrp="1"/>
          </p:cNvSpPr>
          <p:nvPr>
            <p:ph idx="1"/>
          </p:nvPr>
        </p:nvSpPr>
        <p:spPr>
          <a:xfrm>
            <a:off x="507206" y="1524001"/>
            <a:ext cx="8065294" cy="4235578"/>
          </a:xfrm>
        </p:spPr>
        <p:txBody>
          <a:bodyPr>
            <a:normAutofit lnSpcReduction="10000"/>
          </a:bodyPr>
          <a:lstStyle/>
          <a:p>
            <a:pPr algn="just"/>
            <a:r>
              <a:rPr lang="en-US" sz="3600" dirty="0"/>
              <a:t>Data processing is the process of producing meaningful information by collecting all items of data together and performing operation on them to extract the required information about them. </a:t>
            </a:r>
          </a:p>
          <a:p>
            <a:pPr algn="just"/>
            <a:r>
              <a:rPr lang="en-US" sz="3600" dirty="0"/>
              <a:t>The </a:t>
            </a:r>
            <a:r>
              <a:rPr lang="en-US" sz="3600"/>
              <a:t>major modes </a:t>
            </a:r>
            <a:r>
              <a:rPr lang="en-US" sz="3600" dirty="0"/>
              <a:t>of </a:t>
            </a:r>
            <a:r>
              <a:rPr lang="en-US" sz="3600"/>
              <a:t>data processing </a:t>
            </a:r>
            <a:r>
              <a:rPr lang="en-US" sz="3600" dirty="0"/>
              <a:t>today are </a:t>
            </a:r>
            <a:r>
              <a:rPr lang="en-US" sz="3600" dirty="0">
                <a:solidFill>
                  <a:srgbClr val="FF0000"/>
                </a:solidFill>
              </a:rPr>
              <a:t>batch processing, distributed, centralized and real-time or online processing modes</a:t>
            </a:r>
            <a:r>
              <a:rPr lang="en-US" sz="3600" b="1" dirty="0">
                <a:solidFill>
                  <a:srgbClr val="FF0000"/>
                </a:solidFill>
              </a:rPr>
              <a:t>.</a:t>
            </a:r>
          </a:p>
          <a:p>
            <a:pPr algn="just">
              <a:buFont typeface="Wingdings" pitchFamily="2" charset="2"/>
              <a:buNone/>
            </a:pPr>
            <a:endParaRPr lang="en-US" sz="2400" dirty="0"/>
          </a:p>
          <a:p>
            <a:pPr algn="just"/>
            <a:endParaRPr lang="en-US" dirty="0"/>
          </a:p>
        </p:txBody>
      </p:sp>
      <p:sp>
        <p:nvSpPr>
          <p:cNvPr id="2355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838F1151-72CF-4B93-B57C-39B7C943FF61}" type="datetime2">
              <a:rPr lang="en-US" sz="1400" smtClean="0"/>
              <a:pPr/>
              <a:t>Friday, February 7, 2025</a:t>
            </a:fld>
            <a:endParaRPr lang="en-US" sz="1400"/>
          </a:p>
        </p:txBody>
      </p:sp>
      <p:sp>
        <p:nvSpPr>
          <p:cNvPr id="23558"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dirty="0"/>
              <a:t>Business Computing Department</a:t>
            </a:r>
          </a:p>
        </p:txBody>
      </p:sp>
      <p:sp>
        <p:nvSpPr>
          <p:cNvPr id="2355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57EEE58E-591B-4A32-8D1B-D519F210DEA7}" type="slidenum">
              <a:rPr lang="en-US" sz="1400" smtClean="0"/>
              <a:pPr/>
              <a:t>27</a:t>
            </a:fld>
            <a:endParaRPr lang="en-US" sz="1400"/>
          </a:p>
        </p:txBody>
      </p:sp>
    </p:spTree>
    <p:extLst>
      <p:ext uri="{BB962C8B-B14F-4D97-AF65-F5344CB8AC3E}">
        <p14:creationId xmlns:p14="http://schemas.microsoft.com/office/powerpoint/2010/main" val="20242911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92919" y="499533"/>
            <a:ext cx="8079581" cy="1024467"/>
          </a:xfrm>
        </p:spPr>
        <p:txBody>
          <a:bodyPr>
            <a:normAutofit/>
          </a:bodyPr>
          <a:lstStyle/>
          <a:p>
            <a:r>
              <a:rPr lang="en-US" b="1" dirty="0"/>
              <a:t>Data Processing Cycle / Process</a:t>
            </a:r>
          </a:p>
        </p:txBody>
      </p:sp>
      <p:sp>
        <p:nvSpPr>
          <p:cNvPr id="24581" name="Content Placeholder 5"/>
          <p:cNvSpPr>
            <a:spLocks noGrp="1"/>
          </p:cNvSpPr>
          <p:nvPr>
            <p:ph idx="1"/>
          </p:nvPr>
        </p:nvSpPr>
        <p:spPr>
          <a:xfrm>
            <a:off x="507206" y="1666250"/>
            <a:ext cx="8065294" cy="4603947"/>
          </a:xfrm>
        </p:spPr>
        <p:txBody>
          <a:bodyPr>
            <a:normAutofit/>
          </a:bodyPr>
          <a:lstStyle/>
          <a:p>
            <a:pPr algn="just">
              <a:buFont typeface="Wingdings" panose="05000000000000000000" pitchFamily="2" charset="2"/>
              <a:buChar char="Ø"/>
            </a:pPr>
            <a:r>
              <a:rPr lang="en-US" sz="3200" dirty="0">
                <a:solidFill>
                  <a:srgbClr val="FF0000"/>
                </a:solidFill>
              </a:rPr>
              <a:t>Origination of data </a:t>
            </a:r>
            <a:r>
              <a:rPr lang="en-US" sz="3200" dirty="0"/>
              <a:t>which looks at the sources of data e.g. customer orders; goods received notes, price lists, etc.</a:t>
            </a:r>
          </a:p>
          <a:p>
            <a:pPr algn="just">
              <a:buFont typeface="Wingdings" panose="05000000000000000000" pitchFamily="2" charset="2"/>
              <a:buChar char="Ø"/>
            </a:pPr>
            <a:r>
              <a:rPr lang="en-US" sz="3200" dirty="0">
                <a:solidFill>
                  <a:srgbClr val="FF0000"/>
                </a:solidFill>
              </a:rPr>
              <a:t>Preparation of data</a:t>
            </a:r>
            <a:r>
              <a:rPr lang="en-US" sz="3200" dirty="0"/>
              <a:t>; that is, getting the data ready for input e.g. thru sorting, editing, etc.</a:t>
            </a:r>
          </a:p>
          <a:p>
            <a:pPr algn="just">
              <a:buFont typeface="Wingdings" panose="05000000000000000000" pitchFamily="2" charset="2"/>
              <a:buChar char="Ø"/>
            </a:pPr>
            <a:r>
              <a:rPr lang="en-US" sz="3200" dirty="0">
                <a:solidFill>
                  <a:srgbClr val="FF0000"/>
                </a:solidFill>
              </a:rPr>
              <a:t>Input of data </a:t>
            </a:r>
            <a:r>
              <a:rPr lang="en-US" sz="3200" dirty="0"/>
              <a:t>which is the act of passing the data to the processor in the processing stage.  This could be by the clerk on the computer through the use of the keyboard.</a:t>
            </a:r>
          </a:p>
          <a:p>
            <a:endParaRPr lang="en-US" dirty="0"/>
          </a:p>
        </p:txBody>
      </p:sp>
      <p:sp>
        <p:nvSpPr>
          <p:cNvPr id="24579"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F7C10512-79EC-490B-8FDD-FAE69B629BA7}" type="datetime2">
              <a:rPr lang="en-US" sz="1400" smtClean="0"/>
              <a:pPr/>
              <a:t>Friday, February 7, 2025</a:t>
            </a:fld>
            <a:endParaRPr lang="en-US" sz="1400"/>
          </a:p>
        </p:txBody>
      </p:sp>
      <p:sp>
        <p:nvSpPr>
          <p:cNvPr id="24582"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2458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0B759258-9A01-4B85-9B52-51CD485E870E}" type="slidenum">
              <a:rPr lang="en-US" sz="1400" smtClean="0"/>
              <a:pPr/>
              <a:t>28</a:t>
            </a:fld>
            <a:endParaRPr lang="en-US" sz="1400"/>
          </a:p>
        </p:txBody>
      </p:sp>
    </p:spTree>
    <p:extLst>
      <p:ext uri="{BB962C8B-B14F-4D97-AF65-F5344CB8AC3E}">
        <p14:creationId xmlns:p14="http://schemas.microsoft.com/office/powerpoint/2010/main" val="32027392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561975" y="203161"/>
            <a:ext cx="8201026" cy="1397039"/>
          </a:xfrm>
        </p:spPr>
        <p:txBody>
          <a:bodyPr>
            <a:normAutofit/>
          </a:bodyPr>
          <a:lstStyle/>
          <a:p>
            <a:pPr algn="just"/>
            <a:r>
              <a:rPr lang="en-US" sz="4400" b="1" dirty="0"/>
              <a:t>Data Processing Cycle / Process </a:t>
            </a:r>
            <a:r>
              <a:rPr lang="en-US" sz="4400" b="1" dirty="0" err="1"/>
              <a:t>Cont</a:t>
            </a:r>
            <a:r>
              <a:rPr lang="en-US" sz="4400" b="1" dirty="0"/>
              <a:t>’</a:t>
            </a:r>
          </a:p>
        </p:txBody>
      </p:sp>
      <p:sp>
        <p:nvSpPr>
          <p:cNvPr id="25603" name="Content Placeholder 2"/>
          <p:cNvSpPr>
            <a:spLocks noGrp="1"/>
          </p:cNvSpPr>
          <p:nvPr>
            <p:ph idx="1"/>
          </p:nvPr>
        </p:nvSpPr>
        <p:spPr>
          <a:xfrm>
            <a:off x="514351" y="1295400"/>
            <a:ext cx="7500484" cy="5117048"/>
          </a:xfrm>
        </p:spPr>
        <p:txBody>
          <a:bodyPr>
            <a:normAutofit lnSpcReduction="10000"/>
          </a:bodyPr>
          <a:lstStyle/>
          <a:p>
            <a:pPr algn="just">
              <a:buFont typeface="Wingdings" panose="05000000000000000000" pitchFamily="2" charset="2"/>
              <a:buChar char="Ø"/>
            </a:pPr>
            <a:r>
              <a:rPr lang="en-US" sz="2800" dirty="0">
                <a:solidFill>
                  <a:srgbClr val="FF0000"/>
                </a:solidFill>
              </a:rPr>
              <a:t>Processing</a:t>
            </a:r>
            <a:r>
              <a:rPr lang="en-US" sz="2800" dirty="0"/>
              <a:t> which includes all the necessary operations to arrive at the end-product (information) and to keep data up to-date.</a:t>
            </a:r>
          </a:p>
          <a:p>
            <a:pPr algn="just">
              <a:buFont typeface="Wingdings" panose="05000000000000000000" pitchFamily="2" charset="2"/>
              <a:buChar char="Ø"/>
            </a:pPr>
            <a:r>
              <a:rPr lang="en-US" sz="2800" dirty="0"/>
              <a:t>Lastly, </a:t>
            </a:r>
            <a:r>
              <a:rPr lang="en-US" sz="2800" dirty="0">
                <a:solidFill>
                  <a:srgbClr val="FF0000"/>
                </a:solidFill>
              </a:rPr>
              <a:t>output</a:t>
            </a:r>
            <a:r>
              <a:rPr lang="en-US" sz="2800" dirty="0"/>
              <a:t> which involves the production of the end product e.g. annual reports, financial statements, payroll, etc.</a:t>
            </a:r>
          </a:p>
          <a:p>
            <a:pPr algn="just"/>
            <a:r>
              <a:rPr lang="en-US" sz="2800" dirty="0"/>
              <a:t>Data processing Methods</a:t>
            </a:r>
          </a:p>
          <a:p>
            <a:pPr lvl="1" algn="just"/>
            <a:r>
              <a:rPr lang="en-US" sz="2400" dirty="0"/>
              <a:t>Manual</a:t>
            </a:r>
          </a:p>
          <a:p>
            <a:pPr lvl="1" algn="just"/>
            <a:r>
              <a:rPr lang="en-US" sz="2400" dirty="0"/>
              <a:t>Mechanical</a:t>
            </a:r>
          </a:p>
          <a:p>
            <a:pPr lvl="1" algn="just"/>
            <a:r>
              <a:rPr lang="en-US" sz="2400" dirty="0"/>
              <a:t>Electronic</a:t>
            </a:r>
          </a:p>
          <a:p>
            <a:pPr algn="just"/>
            <a:r>
              <a:rPr lang="en-US" sz="2800" dirty="0"/>
              <a:t>Data processing modes</a:t>
            </a:r>
          </a:p>
          <a:p>
            <a:pPr lvl="1" algn="just"/>
            <a:r>
              <a:rPr lang="en-US" sz="2400" dirty="0"/>
              <a:t>Real-time, Centralized, distributed, time-sharing, batch processing, multitasking, multiprocessing</a:t>
            </a:r>
          </a:p>
        </p:txBody>
      </p:sp>
      <p:sp>
        <p:nvSpPr>
          <p:cNvPr id="2560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2C4AA2DB-304E-4B62-9BDF-D8C6F64044BC}" type="datetime2">
              <a:rPr lang="en-US" sz="1400" smtClean="0"/>
              <a:pPr/>
              <a:t>Friday, February 7, 2025</a:t>
            </a:fld>
            <a:endParaRPr lang="en-US" sz="1400"/>
          </a:p>
        </p:txBody>
      </p:sp>
      <p:sp>
        <p:nvSpPr>
          <p:cNvPr id="2560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2560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B1614449-1BC0-4CEC-8758-8598AD1FCA8D}" type="slidenum">
              <a:rPr lang="en-US" sz="1400" smtClean="0"/>
              <a:pPr/>
              <a:t>29</a:t>
            </a:fld>
            <a:endParaRPr lang="en-US" sz="1400"/>
          </a:p>
        </p:txBody>
      </p:sp>
    </p:spTree>
    <p:extLst>
      <p:ext uri="{BB962C8B-B14F-4D97-AF65-F5344CB8AC3E}">
        <p14:creationId xmlns:p14="http://schemas.microsoft.com/office/powerpoint/2010/main" val="622910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b="1" dirty="0"/>
              <a:t>Introduction to ICT and Key Concepts</a:t>
            </a:r>
          </a:p>
        </p:txBody>
      </p:sp>
      <p:sp>
        <p:nvSpPr>
          <p:cNvPr id="2" name="Content Placeholder 1"/>
          <p:cNvSpPr>
            <a:spLocks noGrp="1"/>
          </p:cNvSpPr>
          <p:nvPr>
            <p:ph idx="1"/>
          </p:nvPr>
        </p:nvSpPr>
        <p:spPr>
          <a:xfrm>
            <a:off x="507206" y="2157731"/>
            <a:ext cx="8065294" cy="3601847"/>
          </a:xfrm>
        </p:spPr>
        <p:txBody>
          <a:bodyPr/>
          <a:lstStyle/>
          <a:p>
            <a:r>
              <a:rPr lang="en-US" sz="4800" u="sng" dirty="0">
                <a:effectLst>
                  <a:outerShdw blurRad="38100" dist="38100" dir="2700000" algn="tl">
                    <a:srgbClr val="000000">
                      <a:alpha val="43137"/>
                    </a:srgbClr>
                  </a:outerShdw>
                </a:effectLst>
              </a:rPr>
              <a:t>Definition of ICT, IS, IT </a:t>
            </a:r>
          </a:p>
          <a:p>
            <a:r>
              <a:rPr lang="en-GB" sz="3200" dirty="0"/>
              <a:t>Data and Information</a:t>
            </a:r>
          </a:p>
          <a:p>
            <a:r>
              <a:rPr lang="en-GB" sz="3200" dirty="0"/>
              <a:t>Data Processing</a:t>
            </a:r>
            <a:endParaRPr lang="en-US" sz="3200" dirty="0"/>
          </a:p>
          <a:p>
            <a:r>
              <a:rPr lang="en-US" sz="3200" dirty="0"/>
              <a:t>ICT for Sustainable Development Goals (ICT4SDGs)</a:t>
            </a:r>
          </a:p>
          <a:p>
            <a:endParaRPr lang="en-US" dirty="0"/>
          </a:p>
        </p:txBody>
      </p:sp>
    </p:spTree>
    <p:extLst>
      <p:ext uri="{BB962C8B-B14F-4D97-AF65-F5344CB8AC3E}">
        <p14:creationId xmlns:p14="http://schemas.microsoft.com/office/powerpoint/2010/main" val="21337343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E22E8-D7A8-4E8D-BBCD-55DDE407D87D}"/>
              </a:ext>
            </a:extLst>
          </p:cNvPr>
          <p:cNvSpPr>
            <a:spLocks noGrp="1"/>
          </p:cNvSpPr>
          <p:nvPr>
            <p:ph type="title"/>
          </p:nvPr>
        </p:nvSpPr>
        <p:spPr>
          <a:xfrm>
            <a:off x="492919" y="228601"/>
            <a:ext cx="8079581" cy="1219199"/>
          </a:xfrm>
        </p:spPr>
        <p:txBody>
          <a:bodyPr/>
          <a:lstStyle/>
          <a:p>
            <a:r>
              <a:rPr lang="en-US" b="1" dirty="0"/>
              <a:t>DATA PROCESSING METHODS</a:t>
            </a:r>
            <a:endParaRPr lang="en-GB" dirty="0"/>
          </a:p>
        </p:txBody>
      </p:sp>
      <p:sp>
        <p:nvSpPr>
          <p:cNvPr id="3" name="Content Placeholder 2">
            <a:extLst>
              <a:ext uri="{FF2B5EF4-FFF2-40B4-BE49-F238E27FC236}">
                <a16:creationId xmlns:a16="http://schemas.microsoft.com/office/drawing/2014/main" id="{A16B76D3-4A81-4676-BA5B-3FCBA73DFAEB}"/>
              </a:ext>
            </a:extLst>
          </p:cNvPr>
          <p:cNvSpPr>
            <a:spLocks noGrp="1"/>
          </p:cNvSpPr>
          <p:nvPr>
            <p:ph idx="1"/>
          </p:nvPr>
        </p:nvSpPr>
        <p:spPr>
          <a:xfrm>
            <a:off x="507206" y="1447800"/>
            <a:ext cx="8065294" cy="5029201"/>
          </a:xfrm>
        </p:spPr>
        <p:txBody>
          <a:bodyPr>
            <a:normAutofit fontScale="85000" lnSpcReduction="20000"/>
          </a:bodyPr>
          <a:lstStyle/>
          <a:p>
            <a:pPr marL="514350" indent="-514350">
              <a:buFont typeface="+mj-lt"/>
              <a:buAutoNum type="arabicPeriod"/>
            </a:pPr>
            <a:r>
              <a:rPr lang="en-US" sz="3000" b="1" dirty="0">
                <a:solidFill>
                  <a:schemeClr val="tx1"/>
                </a:solidFill>
              </a:rPr>
              <a:t>Manual:</a:t>
            </a:r>
            <a:r>
              <a:rPr lang="en-US" sz="3000" dirty="0">
                <a:solidFill>
                  <a:schemeClr val="tx1"/>
                </a:solidFill>
              </a:rPr>
              <a:t> In this method data is processed manually. The entire processing task like </a:t>
            </a:r>
            <a:r>
              <a:rPr lang="en-US" sz="3000" dirty="0">
                <a:solidFill>
                  <a:srgbClr val="FF0000"/>
                </a:solidFill>
              </a:rPr>
              <a:t>calculation, sorting and filtering, and logical operations are performed </a:t>
            </a:r>
            <a:r>
              <a:rPr lang="en-US" sz="3000" dirty="0">
                <a:solidFill>
                  <a:schemeClr val="tx1"/>
                </a:solidFill>
              </a:rPr>
              <a:t>manually without using any tool or electronic devices or automation software. </a:t>
            </a:r>
            <a:r>
              <a:rPr lang="en-US" sz="3000" dirty="0" err="1">
                <a:solidFill>
                  <a:schemeClr val="tx1"/>
                </a:solidFill>
              </a:rPr>
              <a:t>Eg</a:t>
            </a:r>
            <a:r>
              <a:rPr lang="en-US" sz="3000" dirty="0">
                <a:solidFill>
                  <a:schemeClr val="tx1"/>
                </a:solidFill>
              </a:rPr>
              <a:t> </a:t>
            </a:r>
            <a:r>
              <a:rPr lang="en-US" sz="3000" b="1" dirty="0">
                <a:solidFill>
                  <a:srgbClr val="FF0000"/>
                </a:solidFill>
              </a:rPr>
              <a:t>paper writing(LPO),receipts</a:t>
            </a:r>
          </a:p>
          <a:p>
            <a:pPr marL="541782" indent="-514350">
              <a:buFont typeface="+mj-lt"/>
              <a:buAutoNum type="arabicPeriod"/>
            </a:pPr>
            <a:endParaRPr lang="en-US" sz="3000" dirty="0">
              <a:solidFill>
                <a:schemeClr val="tx1"/>
              </a:solidFill>
            </a:endParaRPr>
          </a:p>
          <a:p>
            <a:pPr marL="541782" indent="-514350">
              <a:buFont typeface="+mj-lt"/>
              <a:buAutoNum type="arabicPeriod"/>
            </a:pPr>
            <a:r>
              <a:rPr lang="en-US" sz="3000" b="1" dirty="0">
                <a:solidFill>
                  <a:schemeClr val="tx1"/>
                </a:solidFill>
              </a:rPr>
              <a:t>Mechanical – </a:t>
            </a:r>
            <a:r>
              <a:rPr lang="en-US" sz="3000" dirty="0">
                <a:solidFill>
                  <a:schemeClr val="tx1"/>
                </a:solidFill>
              </a:rPr>
              <a:t>In this method data is not processed manually but done with the help of very simple electronic devices and a mechanical device like </a:t>
            </a:r>
            <a:r>
              <a:rPr lang="en-US" sz="3000" dirty="0">
                <a:solidFill>
                  <a:srgbClr val="FF0000"/>
                </a:solidFill>
              </a:rPr>
              <a:t>calculator and typewriters.</a:t>
            </a:r>
          </a:p>
          <a:p>
            <a:pPr marL="541782" indent="-514350">
              <a:buFont typeface="+mj-lt"/>
              <a:buAutoNum type="arabicPeriod"/>
            </a:pPr>
            <a:endParaRPr lang="en-US" sz="3000" b="1" dirty="0">
              <a:solidFill>
                <a:schemeClr val="tx1"/>
              </a:solidFill>
            </a:endParaRPr>
          </a:p>
          <a:p>
            <a:pPr marL="541782" indent="-514350">
              <a:buFont typeface="+mj-lt"/>
              <a:buAutoNum type="arabicPeriod"/>
            </a:pPr>
            <a:r>
              <a:rPr lang="en-US" sz="3000" b="1" dirty="0">
                <a:solidFill>
                  <a:schemeClr val="tx1"/>
                </a:solidFill>
              </a:rPr>
              <a:t>Electronic </a:t>
            </a:r>
            <a:r>
              <a:rPr lang="en-US" sz="3000" dirty="0">
                <a:solidFill>
                  <a:schemeClr val="tx1"/>
                </a:solidFill>
              </a:rPr>
              <a:t>– This is the fastest method of data processing and also modern technology with the modern required features like highest reliability and accuracy. </a:t>
            </a:r>
            <a:r>
              <a:rPr lang="en-US" sz="3000" b="1" dirty="0" err="1">
                <a:solidFill>
                  <a:srgbClr val="FF0000"/>
                </a:solidFill>
              </a:rPr>
              <a:t>Eg</a:t>
            </a:r>
            <a:r>
              <a:rPr lang="en-US" sz="3000" b="1" dirty="0">
                <a:solidFill>
                  <a:srgbClr val="FF0000"/>
                </a:solidFill>
              </a:rPr>
              <a:t> Banking transactions, stock inventory, Bar code readers</a:t>
            </a:r>
          </a:p>
          <a:p>
            <a:endParaRPr lang="en-GB" dirty="0"/>
          </a:p>
        </p:txBody>
      </p:sp>
    </p:spTree>
    <p:extLst>
      <p:ext uri="{BB962C8B-B14F-4D97-AF65-F5344CB8AC3E}">
        <p14:creationId xmlns:p14="http://schemas.microsoft.com/office/powerpoint/2010/main" val="27958523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2FC8E-A5F2-4FF9-9432-2F2BEE04B29F}"/>
              </a:ext>
            </a:extLst>
          </p:cNvPr>
          <p:cNvSpPr>
            <a:spLocks noGrp="1"/>
          </p:cNvSpPr>
          <p:nvPr>
            <p:ph type="title"/>
          </p:nvPr>
        </p:nvSpPr>
        <p:spPr>
          <a:xfrm rot="10800000" flipV="1">
            <a:off x="492917" y="228600"/>
            <a:ext cx="8079581" cy="869822"/>
          </a:xfrm>
        </p:spPr>
        <p:txBody>
          <a:bodyPr>
            <a:normAutofit/>
          </a:bodyPr>
          <a:lstStyle/>
          <a:p>
            <a:r>
              <a:rPr lang="en-US" b="1" dirty="0"/>
              <a:t>DATA PROCESSING MODES</a:t>
            </a:r>
            <a:endParaRPr lang="en-GB" dirty="0"/>
          </a:p>
        </p:txBody>
      </p:sp>
      <p:sp>
        <p:nvSpPr>
          <p:cNvPr id="3" name="Content Placeholder 2">
            <a:extLst>
              <a:ext uri="{FF2B5EF4-FFF2-40B4-BE49-F238E27FC236}">
                <a16:creationId xmlns:a16="http://schemas.microsoft.com/office/drawing/2014/main" id="{3220F785-FB0A-431F-9BA2-34F3B23CA63C}"/>
              </a:ext>
            </a:extLst>
          </p:cNvPr>
          <p:cNvSpPr>
            <a:spLocks noGrp="1"/>
          </p:cNvSpPr>
          <p:nvPr>
            <p:ph idx="1"/>
          </p:nvPr>
        </p:nvSpPr>
        <p:spPr>
          <a:xfrm>
            <a:off x="507206" y="1295400"/>
            <a:ext cx="8065294" cy="5105400"/>
          </a:xfrm>
        </p:spPr>
        <p:txBody>
          <a:bodyPr>
            <a:normAutofit/>
          </a:bodyPr>
          <a:lstStyle/>
          <a:p>
            <a:pPr marL="457200" indent="-457200">
              <a:buFont typeface="Wingdings" panose="05000000000000000000" pitchFamily="2" charset="2"/>
              <a:buChar char="q"/>
            </a:pPr>
            <a:r>
              <a:rPr lang="en-US" sz="3200" b="1" dirty="0">
                <a:solidFill>
                  <a:srgbClr val="374151"/>
                </a:solidFill>
              </a:rPr>
              <a:t>Batch Processing</a:t>
            </a:r>
            <a:r>
              <a:rPr lang="en-US" sz="3200" dirty="0">
                <a:solidFill>
                  <a:srgbClr val="374151"/>
                </a:solidFill>
              </a:rPr>
              <a:t>;</a:t>
            </a:r>
            <a:r>
              <a:rPr lang="en-US" sz="3200" dirty="0"/>
              <a:t> </a:t>
            </a:r>
            <a:r>
              <a:rPr lang="en-US" sz="3200" dirty="0">
                <a:solidFill>
                  <a:srgbClr val="374151"/>
                </a:solidFill>
              </a:rPr>
              <a:t>processing a large volume of data at once </a:t>
            </a:r>
            <a:r>
              <a:rPr lang="en-US" sz="3200" dirty="0">
                <a:solidFill>
                  <a:srgbClr val="374151"/>
                </a:solidFill>
                <a:cs typeface="Times New Roman" panose="02020603050405020304" pitchFamily="18" charset="0"/>
              </a:rPr>
              <a:t>E.g. </a:t>
            </a:r>
            <a:r>
              <a:rPr lang="en-US" sz="3200" dirty="0">
                <a:solidFill>
                  <a:srgbClr val="FF0000"/>
                </a:solidFill>
              </a:rPr>
              <a:t>payroll processing, billing, and generating reports</a:t>
            </a:r>
            <a:r>
              <a:rPr lang="en-US" sz="3200" dirty="0">
                <a:solidFill>
                  <a:srgbClr val="374151"/>
                </a:solidFill>
              </a:rPr>
              <a:t>.</a:t>
            </a:r>
          </a:p>
          <a:p>
            <a:endParaRPr lang="en-US" sz="3200" dirty="0">
              <a:solidFill>
                <a:srgbClr val="374151"/>
              </a:solidFill>
            </a:endParaRPr>
          </a:p>
          <a:p>
            <a:pPr marL="457200" indent="-457200">
              <a:buFont typeface="Wingdings" panose="05000000000000000000" pitchFamily="2" charset="2"/>
              <a:buChar char="q"/>
            </a:pPr>
            <a:r>
              <a:rPr lang="en-US" sz="3200" b="1" dirty="0">
                <a:solidFill>
                  <a:srgbClr val="374151"/>
                </a:solidFill>
              </a:rPr>
              <a:t>Real-time Processing</a:t>
            </a:r>
            <a:r>
              <a:rPr lang="en-US" sz="3200" dirty="0">
                <a:solidFill>
                  <a:srgbClr val="374151"/>
                </a:solidFill>
              </a:rPr>
              <a:t>;</a:t>
            </a:r>
            <a:r>
              <a:rPr lang="en-US" sz="3200" dirty="0"/>
              <a:t> </a:t>
            </a:r>
            <a:r>
              <a:rPr lang="en-US" sz="3200" dirty="0">
                <a:solidFill>
                  <a:srgbClr val="374151"/>
                </a:solidFill>
              </a:rPr>
              <a:t>processing data as soon as it is received, without any delay. E.g. Online transactions(</a:t>
            </a:r>
            <a:r>
              <a:rPr lang="en-US" sz="3200" dirty="0">
                <a:solidFill>
                  <a:srgbClr val="FF0000"/>
                </a:solidFill>
              </a:rPr>
              <a:t>Bank ATMs, safe </a:t>
            </a:r>
            <a:r>
              <a:rPr lang="en-US" sz="3200" dirty="0" err="1">
                <a:solidFill>
                  <a:srgbClr val="FF0000"/>
                </a:solidFill>
              </a:rPr>
              <a:t>boda</a:t>
            </a:r>
            <a:r>
              <a:rPr lang="en-US" sz="3200" dirty="0">
                <a:solidFill>
                  <a:srgbClr val="FF0000"/>
                </a:solidFill>
              </a:rPr>
              <a:t>, online registration)</a:t>
            </a:r>
          </a:p>
          <a:p>
            <a:endParaRPr lang="en-GB" dirty="0"/>
          </a:p>
        </p:txBody>
      </p:sp>
    </p:spTree>
    <p:extLst>
      <p:ext uri="{BB962C8B-B14F-4D97-AF65-F5344CB8AC3E}">
        <p14:creationId xmlns:p14="http://schemas.microsoft.com/office/powerpoint/2010/main" val="831749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45D91-8C6E-4CB0-A904-ECA0B5D64984}"/>
              </a:ext>
            </a:extLst>
          </p:cNvPr>
          <p:cNvSpPr>
            <a:spLocks noGrp="1"/>
          </p:cNvSpPr>
          <p:nvPr>
            <p:ph type="title"/>
          </p:nvPr>
        </p:nvSpPr>
        <p:spPr>
          <a:xfrm>
            <a:off x="492919" y="228601"/>
            <a:ext cx="8079581" cy="869822"/>
          </a:xfrm>
        </p:spPr>
        <p:txBody>
          <a:bodyPr>
            <a:normAutofit/>
          </a:bodyPr>
          <a:lstStyle/>
          <a:p>
            <a:r>
              <a:rPr lang="en-US" b="1" dirty="0"/>
              <a:t>DATA PROCESSING MODES CONT’</a:t>
            </a:r>
            <a:endParaRPr lang="en-GB" dirty="0"/>
          </a:p>
        </p:txBody>
      </p:sp>
      <p:sp>
        <p:nvSpPr>
          <p:cNvPr id="3" name="Content Placeholder 2">
            <a:extLst>
              <a:ext uri="{FF2B5EF4-FFF2-40B4-BE49-F238E27FC236}">
                <a16:creationId xmlns:a16="http://schemas.microsoft.com/office/drawing/2014/main" id="{7BAA05BE-30D8-4964-A4CF-406247D3E1EE}"/>
              </a:ext>
            </a:extLst>
          </p:cNvPr>
          <p:cNvSpPr>
            <a:spLocks noGrp="1"/>
          </p:cNvSpPr>
          <p:nvPr>
            <p:ph idx="1"/>
          </p:nvPr>
        </p:nvSpPr>
        <p:spPr>
          <a:xfrm>
            <a:off x="507206" y="1295400"/>
            <a:ext cx="8065294" cy="5105399"/>
          </a:xfrm>
        </p:spPr>
        <p:txBody>
          <a:bodyPr>
            <a:normAutofit fontScale="92500" lnSpcReduction="20000"/>
          </a:bodyPr>
          <a:lstStyle/>
          <a:p>
            <a:pPr marL="457200" indent="-457200">
              <a:buFont typeface="Wingdings" panose="05000000000000000000" pitchFamily="2" charset="2"/>
              <a:buChar char="q"/>
            </a:pPr>
            <a:r>
              <a:rPr lang="en-US" sz="3200" b="1" dirty="0">
                <a:solidFill>
                  <a:srgbClr val="374151"/>
                </a:solidFill>
              </a:rPr>
              <a:t>Multiprocessing/parallel</a:t>
            </a:r>
            <a:r>
              <a:rPr lang="en-US" sz="3200" dirty="0"/>
              <a:t>; </a:t>
            </a:r>
            <a:r>
              <a:rPr lang="en-US" sz="3200" dirty="0">
                <a:solidFill>
                  <a:srgbClr val="374151"/>
                </a:solidFill>
              </a:rPr>
              <a:t>breaks down large data sets into smaller units simultaneously on a network. </a:t>
            </a:r>
            <a:r>
              <a:rPr lang="en-US" sz="3200" dirty="0" err="1">
                <a:solidFill>
                  <a:srgbClr val="374151"/>
                </a:solidFill>
              </a:rPr>
              <a:t>Eg</a:t>
            </a:r>
            <a:r>
              <a:rPr lang="en-US" sz="3200" dirty="0">
                <a:solidFill>
                  <a:srgbClr val="374151"/>
                </a:solidFill>
              </a:rPr>
              <a:t> </a:t>
            </a:r>
            <a:r>
              <a:rPr lang="en-US" sz="3200" dirty="0">
                <a:solidFill>
                  <a:srgbClr val="FF0000"/>
                </a:solidFill>
              </a:rPr>
              <a:t>Banks using one printer</a:t>
            </a:r>
          </a:p>
          <a:p>
            <a:pPr marL="457200" indent="-457200">
              <a:buFont typeface="Wingdings" panose="05000000000000000000" pitchFamily="2" charset="2"/>
              <a:buChar char="q"/>
            </a:pPr>
            <a:endParaRPr lang="en-US" sz="3200" dirty="0">
              <a:solidFill>
                <a:srgbClr val="374151"/>
              </a:solidFill>
            </a:endParaRPr>
          </a:p>
          <a:p>
            <a:pPr marL="457200" indent="-457200">
              <a:buFont typeface="Wingdings" panose="05000000000000000000" pitchFamily="2" charset="2"/>
              <a:buChar char="q"/>
            </a:pPr>
            <a:r>
              <a:rPr lang="en-US" sz="3200" b="1" dirty="0">
                <a:solidFill>
                  <a:srgbClr val="374151"/>
                </a:solidFill>
              </a:rPr>
              <a:t>Distributed Processing</a:t>
            </a:r>
            <a:r>
              <a:rPr lang="en-US" sz="3200" dirty="0">
                <a:solidFill>
                  <a:srgbClr val="374151"/>
                </a:solidFill>
              </a:rPr>
              <a:t>; involves distributing data processing tasks across multiple computers or servers.</a:t>
            </a:r>
            <a:r>
              <a:rPr lang="en-US" sz="3200" dirty="0"/>
              <a:t> Linked to central unit(</a:t>
            </a:r>
            <a:r>
              <a:rPr lang="en-US" sz="3200" dirty="0">
                <a:solidFill>
                  <a:srgbClr val="FF0000"/>
                </a:solidFill>
              </a:rPr>
              <a:t>web application, data warehousing, and cloud computing</a:t>
            </a:r>
            <a:r>
              <a:rPr lang="en-US" sz="3200" dirty="0">
                <a:solidFill>
                  <a:srgbClr val="374151"/>
                </a:solidFill>
              </a:rPr>
              <a:t>).</a:t>
            </a:r>
          </a:p>
          <a:p>
            <a:endParaRPr lang="en-US" sz="3200" dirty="0">
              <a:solidFill>
                <a:srgbClr val="374151"/>
              </a:solidFill>
            </a:endParaRPr>
          </a:p>
          <a:p>
            <a:pPr marL="457200" indent="-457200">
              <a:buFont typeface="Wingdings" panose="05000000000000000000" pitchFamily="2" charset="2"/>
              <a:buChar char="q"/>
            </a:pPr>
            <a:r>
              <a:rPr lang="en-US" sz="3200" b="1" dirty="0">
                <a:solidFill>
                  <a:srgbClr val="374151"/>
                </a:solidFill>
              </a:rPr>
              <a:t>Time sharing processing; </a:t>
            </a:r>
            <a:r>
              <a:rPr lang="en-US" sz="3200" dirty="0">
                <a:solidFill>
                  <a:srgbClr val="374151"/>
                </a:solidFill>
              </a:rPr>
              <a:t>allocates computer resources and data in time slots to several users simultaneously. (one is used by several users but time allocated to users differs)</a:t>
            </a:r>
          </a:p>
          <a:p>
            <a:endParaRPr lang="en-GB" dirty="0"/>
          </a:p>
        </p:txBody>
      </p:sp>
    </p:spTree>
    <p:extLst>
      <p:ext uri="{BB962C8B-B14F-4D97-AF65-F5344CB8AC3E}">
        <p14:creationId xmlns:p14="http://schemas.microsoft.com/office/powerpoint/2010/main" val="25500591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4E63E-F9E1-4DF5-A7E3-6AFAA0E329D7}"/>
              </a:ext>
            </a:extLst>
          </p:cNvPr>
          <p:cNvSpPr>
            <a:spLocks noGrp="1"/>
          </p:cNvSpPr>
          <p:nvPr>
            <p:ph type="title"/>
          </p:nvPr>
        </p:nvSpPr>
        <p:spPr>
          <a:xfrm>
            <a:off x="492919" y="304801"/>
            <a:ext cx="8079581" cy="1143000"/>
          </a:xfrm>
        </p:spPr>
        <p:txBody>
          <a:bodyPr>
            <a:normAutofit/>
          </a:bodyPr>
          <a:lstStyle/>
          <a:p>
            <a:r>
              <a:rPr lang="en-GB" b="1" dirty="0"/>
              <a:t>Importance of good information</a:t>
            </a:r>
          </a:p>
        </p:txBody>
      </p:sp>
      <p:sp>
        <p:nvSpPr>
          <p:cNvPr id="3" name="Content Placeholder 2">
            <a:extLst>
              <a:ext uri="{FF2B5EF4-FFF2-40B4-BE49-F238E27FC236}">
                <a16:creationId xmlns:a16="http://schemas.microsoft.com/office/drawing/2014/main" id="{58620AED-17B8-4E47-8A82-5F298B325C90}"/>
              </a:ext>
            </a:extLst>
          </p:cNvPr>
          <p:cNvSpPr>
            <a:spLocks noGrp="1"/>
          </p:cNvSpPr>
          <p:nvPr>
            <p:ph idx="1"/>
          </p:nvPr>
        </p:nvSpPr>
        <p:spPr>
          <a:xfrm>
            <a:off x="507206" y="1524000"/>
            <a:ext cx="8065294" cy="4495800"/>
          </a:xfrm>
        </p:spPr>
        <p:txBody>
          <a:bodyPr>
            <a:normAutofit lnSpcReduction="10000"/>
          </a:bodyPr>
          <a:lstStyle/>
          <a:p>
            <a:pPr marL="457200" indent="-457200">
              <a:buFont typeface="Wingdings" panose="05000000000000000000" pitchFamily="2" charset="2"/>
              <a:buChar char="q"/>
            </a:pPr>
            <a:r>
              <a:rPr lang="en-US" sz="3200" b="1" dirty="0">
                <a:solidFill>
                  <a:srgbClr val="374151"/>
                </a:solidFill>
              </a:rPr>
              <a:t>Strategic decision-making</a:t>
            </a:r>
            <a:r>
              <a:rPr lang="en-US" sz="3200" dirty="0"/>
              <a:t>; </a:t>
            </a:r>
            <a:r>
              <a:rPr lang="en-US" sz="3200" dirty="0">
                <a:solidFill>
                  <a:srgbClr val="374151"/>
                </a:solidFill>
              </a:rPr>
              <a:t>identify trends, opportunities, and threats, and make strategic decisions.</a:t>
            </a:r>
          </a:p>
          <a:p>
            <a:pPr marL="457200" indent="-457200">
              <a:buFont typeface="Wingdings" panose="05000000000000000000" pitchFamily="2" charset="2"/>
              <a:buChar char="q"/>
            </a:pPr>
            <a:r>
              <a:rPr lang="en-US" sz="3200" b="1" dirty="0">
                <a:solidFill>
                  <a:srgbClr val="374151"/>
                </a:solidFill>
              </a:rPr>
              <a:t>Market research</a:t>
            </a:r>
            <a:r>
              <a:rPr lang="en-US" sz="3200" dirty="0">
                <a:solidFill>
                  <a:srgbClr val="374151"/>
                </a:solidFill>
              </a:rPr>
              <a:t>:</a:t>
            </a:r>
            <a:r>
              <a:rPr lang="en-US" sz="3200" dirty="0"/>
              <a:t> </a:t>
            </a:r>
            <a:r>
              <a:rPr lang="en-US" sz="3200" dirty="0">
                <a:solidFill>
                  <a:srgbClr val="374151"/>
                </a:solidFill>
              </a:rPr>
              <a:t>to understand customer needs, preferences, and behaviors. </a:t>
            </a:r>
          </a:p>
          <a:p>
            <a:endParaRPr lang="en-US" sz="3200" dirty="0">
              <a:solidFill>
                <a:srgbClr val="374151"/>
              </a:solidFill>
            </a:endParaRPr>
          </a:p>
          <a:p>
            <a:pPr marL="457200" indent="-457200">
              <a:buFont typeface="Wingdings" panose="05000000000000000000" pitchFamily="2" charset="2"/>
              <a:buChar char="q"/>
            </a:pPr>
            <a:r>
              <a:rPr lang="en-US" sz="3200" b="1" dirty="0">
                <a:solidFill>
                  <a:srgbClr val="374151"/>
                </a:solidFill>
              </a:rPr>
              <a:t>Financial management</a:t>
            </a:r>
            <a:r>
              <a:rPr lang="en-US" sz="3200" dirty="0">
                <a:solidFill>
                  <a:srgbClr val="374151"/>
                </a:solidFill>
              </a:rPr>
              <a:t>:</a:t>
            </a:r>
            <a:r>
              <a:rPr lang="en-US" sz="3200" dirty="0"/>
              <a:t> </a:t>
            </a:r>
            <a:r>
              <a:rPr lang="en-US" sz="3200" dirty="0">
                <a:solidFill>
                  <a:srgbClr val="374151"/>
                </a:solidFill>
              </a:rPr>
              <a:t>Financial statements, budgets, and cash flow projections are all based on information gathered from various sources.</a:t>
            </a:r>
          </a:p>
          <a:p>
            <a:endParaRPr lang="en-GB" dirty="0"/>
          </a:p>
        </p:txBody>
      </p:sp>
    </p:spTree>
    <p:extLst>
      <p:ext uri="{BB962C8B-B14F-4D97-AF65-F5344CB8AC3E}">
        <p14:creationId xmlns:p14="http://schemas.microsoft.com/office/powerpoint/2010/main" val="8131839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0E925-1E99-4E61-AB8D-736BA9B0C9E4}"/>
              </a:ext>
            </a:extLst>
          </p:cNvPr>
          <p:cNvSpPr>
            <a:spLocks noGrp="1"/>
          </p:cNvSpPr>
          <p:nvPr>
            <p:ph type="title"/>
          </p:nvPr>
        </p:nvSpPr>
        <p:spPr>
          <a:xfrm>
            <a:off x="492919" y="499533"/>
            <a:ext cx="8079581" cy="1100667"/>
          </a:xfrm>
        </p:spPr>
        <p:txBody>
          <a:bodyPr>
            <a:normAutofit fontScale="90000"/>
          </a:bodyPr>
          <a:lstStyle/>
          <a:p>
            <a:r>
              <a:rPr lang="en-GB" b="1" dirty="0"/>
              <a:t>Importance of good information </a:t>
            </a:r>
            <a:r>
              <a:rPr lang="en-GB" b="1" dirty="0" err="1"/>
              <a:t>cont</a:t>
            </a:r>
            <a:r>
              <a:rPr lang="en-GB" b="1" dirty="0"/>
              <a:t>’</a:t>
            </a:r>
            <a:endParaRPr lang="en-GB" dirty="0"/>
          </a:p>
        </p:txBody>
      </p:sp>
      <p:sp>
        <p:nvSpPr>
          <p:cNvPr id="3" name="Content Placeholder 2">
            <a:extLst>
              <a:ext uri="{FF2B5EF4-FFF2-40B4-BE49-F238E27FC236}">
                <a16:creationId xmlns:a16="http://schemas.microsoft.com/office/drawing/2014/main" id="{FBE57862-33E7-436F-B0B5-42A900E5D4A8}"/>
              </a:ext>
            </a:extLst>
          </p:cNvPr>
          <p:cNvSpPr>
            <a:spLocks noGrp="1"/>
          </p:cNvSpPr>
          <p:nvPr>
            <p:ph idx="1"/>
          </p:nvPr>
        </p:nvSpPr>
        <p:spPr>
          <a:xfrm>
            <a:off x="507206" y="1752601"/>
            <a:ext cx="8065294" cy="4006978"/>
          </a:xfrm>
        </p:spPr>
        <p:txBody>
          <a:bodyPr/>
          <a:lstStyle/>
          <a:p>
            <a:pPr marL="457200" indent="-457200">
              <a:buFont typeface="Wingdings" panose="05000000000000000000" pitchFamily="2" charset="2"/>
              <a:buChar char="q"/>
            </a:pPr>
            <a:r>
              <a:rPr lang="en-US" sz="3200" b="1" dirty="0">
                <a:solidFill>
                  <a:srgbClr val="374151"/>
                </a:solidFill>
              </a:rPr>
              <a:t>Supply chain management</a:t>
            </a:r>
            <a:r>
              <a:rPr lang="en-US" sz="3200" dirty="0">
                <a:solidFill>
                  <a:srgbClr val="374151"/>
                </a:solidFill>
              </a:rPr>
              <a:t>: By tracking inventory levels, shipping times, and supplier performance</a:t>
            </a:r>
          </a:p>
          <a:p>
            <a:endParaRPr lang="en-US" sz="3200" dirty="0">
              <a:solidFill>
                <a:srgbClr val="374151"/>
              </a:solidFill>
            </a:endParaRPr>
          </a:p>
          <a:p>
            <a:pPr marL="457200" indent="-457200">
              <a:buFont typeface="Wingdings" panose="05000000000000000000" pitchFamily="2" charset="2"/>
              <a:buChar char="q"/>
            </a:pPr>
            <a:r>
              <a:rPr lang="en-US" sz="3200" b="1" dirty="0">
                <a:solidFill>
                  <a:srgbClr val="374151"/>
                </a:solidFill>
              </a:rPr>
              <a:t> Employee management</a:t>
            </a:r>
            <a:r>
              <a:rPr lang="en-US" sz="3200" dirty="0">
                <a:solidFill>
                  <a:srgbClr val="374151"/>
                </a:solidFill>
              </a:rPr>
              <a:t>: tracking performance, managing schedules, and providing training and development opportunities.</a:t>
            </a:r>
            <a:endParaRPr lang="en-US" sz="3200" dirty="0"/>
          </a:p>
          <a:p>
            <a:endParaRPr lang="en-GB" dirty="0"/>
          </a:p>
        </p:txBody>
      </p:sp>
    </p:spTree>
    <p:extLst>
      <p:ext uri="{BB962C8B-B14F-4D97-AF65-F5344CB8AC3E}">
        <p14:creationId xmlns:p14="http://schemas.microsoft.com/office/powerpoint/2010/main" val="31936258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92919" y="499533"/>
            <a:ext cx="8079581" cy="1329267"/>
          </a:xfrm>
        </p:spPr>
        <p:txBody>
          <a:bodyPr>
            <a:noAutofit/>
          </a:bodyPr>
          <a:lstStyle/>
          <a:p>
            <a:r>
              <a:rPr lang="en-US" b="1" dirty="0"/>
              <a:t>Introduction to ICT and Key Concepts</a:t>
            </a:r>
          </a:p>
        </p:txBody>
      </p:sp>
      <p:sp>
        <p:nvSpPr>
          <p:cNvPr id="2" name="Content Placeholder 1"/>
          <p:cNvSpPr>
            <a:spLocks noGrp="1"/>
          </p:cNvSpPr>
          <p:nvPr>
            <p:ph idx="1"/>
          </p:nvPr>
        </p:nvSpPr>
        <p:spPr/>
        <p:txBody>
          <a:bodyPr>
            <a:normAutofit/>
          </a:bodyPr>
          <a:lstStyle/>
          <a:p>
            <a:r>
              <a:rPr lang="en-US" sz="2800" dirty="0"/>
              <a:t>Definition of ICT, IS, IT </a:t>
            </a:r>
          </a:p>
          <a:p>
            <a:r>
              <a:rPr lang="en-GB" sz="2800" dirty="0"/>
              <a:t>Data and Information</a:t>
            </a:r>
          </a:p>
          <a:p>
            <a:r>
              <a:rPr lang="en-GB" sz="2800" dirty="0"/>
              <a:t>Data Processing</a:t>
            </a:r>
            <a:endParaRPr lang="en-US" sz="2800" dirty="0"/>
          </a:p>
          <a:p>
            <a:r>
              <a:rPr lang="en-US" sz="2800" b="1" u="sng" dirty="0">
                <a:effectLst>
                  <a:outerShdw blurRad="38100" dist="38100" dir="2700000" algn="tl">
                    <a:srgbClr val="000000">
                      <a:alpha val="43137"/>
                    </a:srgbClr>
                  </a:outerShdw>
                </a:effectLst>
              </a:rPr>
              <a:t>ICT for Sustainable Development Goals (ICT4SDGs)</a:t>
            </a:r>
          </a:p>
          <a:p>
            <a:endParaRPr lang="en-US" dirty="0"/>
          </a:p>
        </p:txBody>
      </p:sp>
    </p:spTree>
    <p:extLst>
      <p:ext uri="{BB962C8B-B14F-4D97-AF65-F5344CB8AC3E}">
        <p14:creationId xmlns:p14="http://schemas.microsoft.com/office/powerpoint/2010/main" val="9917239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92919" y="304801"/>
            <a:ext cx="8079581" cy="1523999"/>
          </a:xfrm>
        </p:spPr>
        <p:txBody>
          <a:bodyPr>
            <a:noAutofit/>
          </a:bodyPr>
          <a:lstStyle/>
          <a:p>
            <a:pPr algn="ctr"/>
            <a:r>
              <a:rPr lang="en-US" sz="4400" b="1" dirty="0"/>
              <a:t>ICT for Sustainable Development Goals (ICT for SDGs)</a:t>
            </a:r>
          </a:p>
        </p:txBody>
      </p:sp>
      <p:sp>
        <p:nvSpPr>
          <p:cNvPr id="2" name="Content Placeholder 1"/>
          <p:cNvSpPr>
            <a:spLocks noGrp="1"/>
          </p:cNvSpPr>
          <p:nvPr>
            <p:ph idx="1"/>
          </p:nvPr>
        </p:nvSpPr>
        <p:spPr>
          <a:xfrm>
            <a:off x="381000" y="2133600"/>
            <a:ext cx="8229600" cy="2286000"/>
          </a:xfrm>
        </p:spPr>
        <p:txBody>
          <a:bodyPr>
            <a:normAutofit/>
          </a:bodyPr>
          <a:lstStyle/>
          <a:p>
            <a:pPr algn="just"/>
            <a:r>
              <a:rPr lang="en-US" sz="3200" dirty="0"/>
              <a:t>The Sustainable Development Goals (SDGs)/Global Goals, are a universal call to action to end poverty, protect the planet and ensure that all people enjoy peace and prosperity.</a:t>
            </a: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7000" y="4223657"/>
            <a:ext cx="2634343" cy="26343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503945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2" name="Content Placeholder 1"/>
          <p:cNvSpPr>
            <a:spLocks noGrp="1"/>
          </p:cNvSpPr>
          <p:nvPr>
            <p:ph idx="1"/>
          </p:nvPr>
        </p:nvSpPr>
        <p:spPr>
          <a:xfrm>
            <a:off x="457200" y="2743200"/>
            <a:ext cx="8229600" cy="3611563"/>
          </a:xfrm>
        </p:spPr>
        <p:txBody>
          <a:bodyPr>
            <a:normAutofit/>
          </a:bodyPr>
          <a:lstStyle/>
          <a:p>
            <a:pPr algn="just"/>
            <a:r>
              <a:rPr lang="en-US" sz="3600" dirty="0"/>
              <a:t>These 17 Goals are based on the Millennium Development Goals, with additional emphasis on climate change, economic inequality, innovation, sustainable consumption, peace and justice.</a:t>
            </a: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5059" y="609600"/>
            <a:ext cx="8115300"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804268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03862"/>
            <a:ext cx="9144000" cy="6250276"/>
          </a:xfrm>
          <a:prstGeom prst="rect">
            <a:avLst/>
          </a:prstGeom>
        </p:spPr>
      </p:pic>
    </p:spTree>
    <p:extLst>
      <p:ext uri="{BB962C8B-B14F-4D97-AF65-F5344CB8AC3E}">
        <p14:creationId xmlns:p14="http://schemas.microsoft.com/office/powerpoint/2010/main" val="520349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92919" y="304801"/>
            <a:ext cx="8079581" cy="1447800"/>
          </a:xfrm>
        </p:spPr>
        <p:txBody>
          <a:bodyPr>
            <a:normAutofit/>
          </a:bodyPr>
          <a:lstStyle/>
          <a:p>
            <a:r>
              <a:rPr lang="en-US" sz="5400" b="1" dirty="0"/>
              <a:t>ICT4SDGs</a:t>
            </a:r>
          </a:p>
        </p:txBody>
      </p:sp>
      <p:sp>
        <p:nvSpPr>
          <p:cNvPr id="2" name="Content Placeholder 1"/>
          <p:cNvSpPr>
            <a:spLocks noGrp="1"/>
          </p:cNvSpPr>
          <p:nvPr>
            <p:ph idx="1"/>
          </p:nvPr>
        </p:nvSpPr>
        <p:spPr>
          <a:xfrm>
            <a:off x="507206" y="1524000"/>
            <a:ext cx="8065294" cy="4648199"/>
          </a:xfrm>
        </p:spPr>
        <p:txBody>
          <a:bodyPr>
            <a:noAutofit/>
          </a:bodyPr>
          <a:lstStyle/>
          <a:p>
            <a:pPr algn="just"/>
            <a:r>
              <a:rPr lang="en-US" sz="3200" dirty="0"/>
              <a:t>ICTs form the backbone of today's digital economy and have enormous potential to </a:t>
            </a:r>
            <a:r>
              <a:rPr lang="en-US" sz="3200" i="1" dirty="0"/>
              <a:t>fast forward</a:t>
            </a:r>
            <a:r>
              <a:rPr lang="en-US" sz="3200" dirty="0"/>
              <a:t> progress on the SDGs and improve people's lives in fundamental ways.</a:t>
            </a:r>
          </a:p>
          <a:p>
            <a:pPr algn="just"/>
            <a:endParaRPr lang="en-US" sz="3200" dirty="0"/>
          </a:p>
          <a:p>
            <a:pPr algn="just"/>
            <a:r>
              <a:rPr lang="en-US" sz="3200" i="1" dirty="0"/>
              <a:t>“ICTs are the main enablers that will accelerate the achievement of all 17 Sustainable Development Goals (SDGs), and the voices of people must be included”, </a:t>
            </a:r>
            <a:r>
              <a:rPr lang="en-US" sz="3200" dirty="0" err="1"/>
              <a:t>Majed</a:t>
            </a:r>
            <a:r>
              <a:rPr lang="en-US" sz="3200" dirty="0"/>
              <a:t> Sultan Al </a:t>
            </a:r>
            <a:r>
              <a:rPr lang="en-US" sz="3200" dirty="0" err="1"/>
              <a:t>Mesmar</a:t>
            </a:r>
            <a:r>
              <a:rPr lang="en-US" sz="3200" dirty="0"/>
              <a:t>, 2018. </a:t>
            </a:r>
          </a:p>
        </p:txBody>
      </p:sp>
    </p:spTree>
    <p:extLst>
      <p:ext uri="{BB962C8B-B14F-4D97-AF65-F5344CB8AC3E}">
        <p14:creationId xmlns:p14="http://schemas.microsoft.com/office/powerpoint/2010/main" val="143289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92919" y="216953"/>
            <a:ext cx="8079581" cy="1154647"/>
          </a:xfrm>
        </p:spPr>
        <p:txBody>
          <a:bodyPr/>
          <a:lstStyle/>
          <a:p>
            <a:pPr algn="just"/>
            <a:r>
              <a:rPr lang="en-US" altLang="en-US" dirty="0"/>
              <a:t>ICT defined</a:t>
            </a:r>
          </a:p>
        </p:txBody>
      </p:sp>
      <p:sp>
        <p:nvSpPr>
          <p:cNvPr id="10243" name="Content Placeholder 2"/>
          <p:cNvSpPr>
            <a:spLocks noGrp="1"/>
          </p:cNvSpPr>
          <p:nvPr>
            <p:ph idx="1"/>
          </p:nvPr>
        </p:nvSpPr>
        <p:spPr>
          <a:xfrm>
            <a:off x="514350" y="1371600"/>
            <a:ext cx="8440738" cy="4916488"/>
          </a:xfrm>
        </p:spPr>
        <p:txBody>
          <a:bodyPr>
            <a:normAutofit lnSpcReduction="10000"/>
          </a:bodyPr>
          <a:lstStyle/>
          <a:p>
            <a:pPr algn="just">
              <a:defRPr/>
            </a:pPr>
            <a:r>
              <a:rPr lang="en-US" altLang="en-US" sz="3200" dirty="0"/>
              <a:t>ICT is being defined by many scholars &amp; technology specialists as consisting of </a:t>
            </a:r>
            <a:r>
              <a:rPr lang="en-US" altLang="en-US" sz="3200" b="1" dirty="0">
                <a:effectLst>
                  <a:outerShdw blurRad="38100" dist="38100" dir="2700000" algn="tl">
                    <a:srgbClr val="000000">
                      <a:alpha val="43137"/>
                    </a:srgbClr>
                  </a:outerShdw>
                </a:effectLst>
              </a:rPr>
              <a:t>hardware</a:t>
            </a:r>
            <a:r>
              <a:rPr lang="en-US" altLang="en-US" sz="3200" dirty="0"/>
              <a:t>, </a:t>
            </a:r>
            <a:r>
              <a:rPr lang="en-US" altLang="en-US" sz="3200" b="1" dirty="0">
                <a:effectLst>
                  <a:outerShdw blurRad="38100" dist="38100" dir="2700000" algn="tl">
                    <a:srgbClr val="000000">
                      <a:alpha val="43137"/>
                    </a:srgbClr>
                  </a:outerShdw>
                </a:effectLst>
              </a:rPr>
              <a:t>software</a:t>
            </a:r>
            <a:r>
              <a:rPr lang="en-US" altLang="en-US" sz="3200" dirty="0"/>
              <a:t>, </a:t>
            </a:r>
            <a:r>
              <a:rPr lang="en-US" altLang="en-US" sz="3200" b="1" dirty="0">
                <a:effectLst>
                  <a:outerShdw blurRad="38100" dist="38100" dir="2700000" algn="tl">
                    <a:srgbClr val="000000">
                      <a:alpha val="43137"/>
                    </a:srgbClr>
                  </a:outerShdw>
                </a:effectLst>
              </a:rPr>
              <a:t>telecommunications</a:t>
            </a:r>
            <a:r>
              <a:rPr lang="en-US" altLang="en-US" sz="3200" dirty="0"/>
              <a:t>, </a:t>
            </a:r>
            <a:r>
              <a:rPr lang="en-US" altLang="en-US" sz="3200" b="1" dirty="0">
                <a:effectLst>
                  <a:outerShdw blurRad="38100" dist="38100" dir="2700000" algn="tl">
                    <a:srgbClr val="000000">
                      <a:alpha val="43137"/>
                    </a:srgbClr>
                  </a:outerShdw>
                </a:effectLst>
              </a:rPr>
              <a:t>database management</a:t>
            </a:r>
            <a:r>
              <a:rPr lang="en-US" altLang="en-US" sz="3200" dirty="0"/>
              <a:t>, &amp; other information processing technologies used in computer-based information systems. </a:t>
            </a:r>
          </a:p>
          <a:p>
            <a:pPr algn="just">
              <a:defRPr/>
            </a:pPr>
            <a:r>
              <a:rPr lang="en-US" altLang="en-US" sz="3200" dirty="0"/>
              <a:t>It involves the dynamic interaction of computer based information systems while telecommunications forms the backbone of ICT. </a:t>
            </a:r>
          </a:p>
          <a:p>
            <a:pPr algn="just">
              <a:defRPr/>
            </a:pPr>
            <a:r>
              <a:rPr lang="en-US" altLang="en-US" sz="3200" i="1" dirty="0">
                <a:solidFill>
                  <a:srgbClr val="FF0000"/>
                </a:solidFill>
                <a:effectLst>
                  <a:outerShdw blurRad="38100" dist="38100" dir="2700000" algn="tl">
                    <a:srgbClr val="000000">
                      <a:alpha val="43137"/>
                    </a:srgbClr>
                  </a:outerShdw>
                </a:effectLst>
              </a:rPr>
              <a:t>Why is telecommunications considered the backbone of ICT?</a:t>
            </a:r>
          </a:p>
          <a:p>
            <a:pPr algn="just">
              <a:defRPr/>
            </a:pPr>
            <a:endParaRPr lang="en-US" altLang="en-US" dirty="0"/>
          </a:p>
          <a:p>
            <a:pPr algn="just">
              <a:defRPr/>
            </a:pPr>
            <a:endParaRPr lang="en-US" altLang="en-US" sz="3100" dirty="0"/>
          </a:p>
          <a:p>
            <a:pPr algn="just">
              <a:defRPr/>
            </a:pPr>
            <a:endParaRPr lang="en-US" altLang="en-US" dirty="0"/>
          </a:p>
          <a:p>
            <a:pPr algn="just">
              <a:defRPr/>
            </a:pPr>
            <a:endParaRPr lang="en-US" altLang="en-US" dirty="0"/>
          </a:p>
        </p:txBody>
      </p:sp>
      <p:sp>
        <p:nvSpPr>
          <p:cNvPr id="819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4449942D-D438-4A80-B93E-A44AD64A14F4}" type="datetime2">
              <a:rPr lang="en-US" altLang="en-US" sz="1200" smtClean="0"/>
              <a:pPr/>
              <a:t>Friday, February 7, 2025</a:t>
            </a:fld>
            <a:endParaRPr lang="en-US" altLang="en-US" sz="1200"/>
          </a:p>
        </p:txBody>
      </p:sp>
      <p:sp>
        <p:nvSpPr>
          <p:cNvPr id="819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2452FEF8-1944-4C4C-9881-76F28FF424AE}" type="slidenum">
              <a:rPr lang="en-US" altLang="en-US" sz="1400" smtClean="0"/>
              <a:pPr/>
              <a:t>4</a:t>
            </a:fld>
            <a:endParaRPr lang="en-US" altLang="en-US" sz="1400"/>
          </a:p>
        </p:txBody>
      </p:sp>
    </p:spTree>
    <p:extLst>
      <p:ext uri="{BB962C8B-B14F-4D97-AF65-F5344CB8AC3E}">
        <p14:creationId xmlns:p14="http://schemas.microsoft.com/office/powerpoint/2010/main" val="41647873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3364" y="160338"/>
            <a:ext cx="8263436" cy="5097462"/>
          </a:xfrm>
        </p:spPr>
        <p:txBody>
          <a:bodyPr>
            <a:noAutofit/>
          </a:bodyPr>
          <a:lstStyle/>
          <a:p>
            <a:pPr algn="just">
              <a:lnSpc>
                <a:spcPct val="150000"/>
              </a:lnSpc>
              <a:spcBef>
                <a:spcPts val="0"/>
              </a:spcBef>
              <a:buFont typeface="Wingdings" panose="05000000000000000000" pitchFamily="2" charset="2"/>
              <a:buChar char="Ø"/>
            </a:pPr>
            <a:r>
              <a:rPr lang="en-US" sz="2800" b="1" dirty="0"/>
              <a:t>Through digital financial services</a:t>
            </a:r>
            <a:r>
              <a:rPr lang="en-US" sz="2800" dirty="0"/>
              <a:t>, many unbanked people are participating in the digital economy for the first time; and access to financial services has proven to be a pivotal step in helping people lead out of poverty. In addition, timely and accurate information services will help ensure equal rights to economic resources and market insights that can benefit all.​</a:t>
            </a:r>
          </a:p>
          <a:p>
            <a:pPr algn="just">
              <a:lnSpc>
                <a:spcPct val="150000"/>
              </a:lnSpc>
              <a:spcBef>
                <a:spcPts val="0"/>
              </a:spcBef>
              <a:buFont typeface="Wingdings" panose="05000000000000000000" pitchFamily="2" charset="2"/>
              <a:buChar char="Ø"/>
            </a:pPr>
            <a:r>
              <a:rPr lang="en-US" sz="2800" b="1" dirty="0"/>
              <a:t>Job creation</a:t>
            </a:r>
          </a:p>
          <a:p>
            <a:pPr algn="just">
              <a:lnSpc>
                <a:spcPct val="150000"/>
              </a:lnSpc>
              <a:spcBef>
                <a:spcPts val="0"/>
              </a:spcBef>
              <a:buFont typeface="Wingdings" panose="05000000000000000000" pitchFamily="2" charset="2"/>
              <a:buChar char="Ø"/>
            </a:pPr>
            <a:r>
              <a:rPr lang="en-US" sz="2800" b="1" dirty="0"/>
              <a:t>Information services brought closer</a:t>
            </a:r>
          </a:p>
        </p:txBody>
      </p:sp>
      <p:sp>
        <p:nvSpPr>
          <p:cNvPr id="4" name="AutoShape 2" descr="No Povert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819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7000" y="4714875"/>
            <a:ext cx="2653937" cy="214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183936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381000"/>
            <a:ext cx="8382000" cy="4343400"/>
          </a:xfrm>
        </p:spPr>
        <p:txBody>
          <a:bodyPr>
            <a:noAutofit/>
          </a:bodyPr>
          <a:lstStyle/>
          <a:p>
            <a:pPr algn="just">
              <a:lnSpc>
                <a:spcPct val="150000"/>
              </a:lnSpc>
              <a:spcBef>
                <a:spcPts val="0"/>
              </a:spcBef>
              <a:buFont typeface="Wingdings" panose="05000000000000000000" pitchFamily="2" charset="2"/>
              <a:buChar char="Ø"/>
            </a:pPr>
            <a:r>
              <a:rPr lang="en-US" sz="3200" b="1" dirty="0"/>
              <a:t>To feed a growing population</a:t>
            </a:r>
            <a:r>
              <a:rPr lang="en-US" sz="3200" dirty="0"/>
              <a:t>, agriculture is increasingly knowledge-intensive. ICTs help farmers improve </a:t>
            </a:r>
            <a:r>
              <a:rPr lang="en-US" sz="3200" dirty="0">
                <a:solidFill>
                  <a:srgbClr val="FF0000"/>
                </a:solidFill>
              </a:rPr>
              <a:t>crop yields and business productivity </a:t>
            </a:r>
            <a:r>
              <a:rPr lang="en-US" sz="3200" dirty="0"/>
              <a:t>through </a:t>
            </a:r>
            <a:r>
              <a:rPr lang="en-US" sz="3200" dirty="0">
                <a:solidFill>
                  <a:srgbClr val="00B0F0"/>
                </a:solidFill>
              </a:rPr>
              <a:t>better access to market information, weather forecasts, training </a:t>
            </a:r>
            <a:r>
              <a:rPr lang="en-US" sz="3200" dirty="0" err="1">
                <a:solidFill>
                  <a:srgbClr val="00B0F0"/>
                </a:solidFill>
              </a:rPr>
              <a:t>programmes</a:t>
            </a:r>
            <a:r>
              <a:rPr lang="en-US" sz="3200" dirty="0">
                <a:solidFill>
                  <a:srgbClr val="00B0F0"/>
                </a:solidFill>
              </a:rPr>
              <a:t>, and other online content tailored to their needs.</a:t>
            </a: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1" y="4714875"/>
            <a:ext cx="3124200" cy="214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330649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228600"/>
            <a:ext cx="8686800" cy="4724400"/>
          </a:xfrm>
        </p:spPr>
        <p:txBody>
          <a:bodyPr>
            <a:normAutofit fontScale="92500" lnSpcReduction="10000"/>
          </a:bodyPr>
          <a:lstStyle/>
          <a:p>
            <a:pPr algn="just">
              <a:lnSpc>
                <a:spcPct val="160000"/>
              </a:lnSpc>
              <a:spcBef>
                <a:spcPts val="0"/>
              </a:spcBef>
              <a:buFont typeface="Wingdings" panose="05000000000000000000" pitchFamily="2" charset="2"/>
              <a:buChar char="Ø"/>
            </a:pPr>
            <a:r>
              <a:rPr lang="en-US" dirty="0"/>
              <a:t>​</a:t>
            </a:r>
            <a:r>
              <a:rPr lang="en-US" b="1" dirty="0"/>
              <a:t>ICTs have the potential to deliver benefits across the global healthcare ecosystem</a:t>
            </a:r>
            <a:r>
              <a:rPr lang="en-US" dirty="0"/>
              <a:t>. Patients can contact </a:t>
            </a:r>
            <a:r>
              <a:rPr lang="en-US" dirty="0">
                <a:solidFill>
                  <a:srgbClr val="FF0000"/>
                </a:solidFill>
              </a:rPr>
              <a:t>health care services remotely </a:t>
            </a:r>
            <a:r>
              <a:rPr lang="en-US" dirty="0"/>
              <a:t>regardless of their proximity to a healthcare </a:t>
            </a:r>
            <a:r>
              <a:rPr lang="en-US" dirty="0" err="1"/>
              <a:t>centre</a:t>
            </a:r>
            <a:r>
              <a:rPr lang="en-US" dirty="0"/>
              <a:t>. Health care workers can, for example, </a:t>
            </a:r>
            <a:r>
              <a:rPr lang="en-US" dirty="0">
                <a:solidFill>
                  <a:srgbClr val="FF0000"/>
                </a:solidFill>
              </a:rPr>
              <a:t>learn and prepare for disease outbreaks, identify patient symptoms, follow established treatment protocols, perform remote diagnostics, access expert support and so on</a:t>
            </a:r>
            <a:r>
              <a:rPr lang="en-US" dirty="0"/>
              <a:t>. Big Data analytics can help produce snapshots, analyze trends, and make projections about disease outbreaks, health service usage, and patient knowledge, attitudes, and practices.</a:t>
            </a: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1" y="4708344"/>
            <a:ext cx="3124200" cy="214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558878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381000"/>
            <a:ext cx="8229600" cy="4830763"/>
          </a:xfrm>
        </p:spPr>
        <p:txBody>
          <a:bodyPr>
            <a:normAutofit/>
          </a:bodyPr>
          <a:lstStyle/>
          <a:p>
            <a:pPr algn="just">
              <a:lnSpc>
                <a:spcPct val="160000"/>
              </a:lnSpc>
              <a:spcBef>
                <a:spcPts val="0"/>
              </a:spcBef>
              <a:buFont typeface="Wingdings" panose="05000000000000000000" pitchFamily="2" charset="2"/>
              <a:buChar char="Ø"/>
            </a:pPr>
            <a:r>
              <a:rPr lang="en-US" b="1" dirty="0"/>
              <a:t>ICTs are powering a revolution in digital learning</a:t>
            </a:r>
            <a:r>
              <a:rPr lang="en-US" dirty="0"/>
              <a:t>, which has become one of the world's fastest-growing industries. Mobile devices now allow students to </a:t>
            </a:r>
            <a:r>
              <a:rPr lang="en-US" dirty="0">
                <a:solidFill>
                  <a:srgbClr val="FF0000"/>
                </a:solidFill>
              </a:rPr>
              <a:t>access learning assets anytime, anywhere.</a:t>
            </a:r>
            <a:r>
              <a:rPr lang="en-US" dirty="0"/>
              <a:t> Teachers are now using mobile devices for everything from literacy and numerical training to interactive tutoring. Indeed, mobile learning has the ability to help break down economic barriers, divides between rural and urban, as well as the gender divide.</a:t>
            </a: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8401" y="4714875"/>
            <a:ext cx="2895600" cy="214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150083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304800"/>
            <a:ext cx="8763000" cy="5257800"/>
          </a:xfrm>
        </p:spPr>
        <p:txBody>
          <a:bodyPr>
            <a:normAutofit fontScale="92500" lnSpcReduction="20000"/>
          </a:bodyPr>
          <a:lstStyle/>
          <a:p>
            <a:pPr algn="just">
              <a:lnSpc>
                <a:spcPct val="170000"/>
              </a:lnSpc>
              <a:spcBef>
                <a:spcPts val="0"/>
              </a:spcBef>
              <a:buFont typeface="Wingdings" panose="05000000000000000000" pitchFamily="2" charset="2"/>
              <a:buChar char="Ø"/>
            </a:pPr>
            <a:r>
              <a:rPr lang="en-US" b="1" dirty="0"/>
              <a:t>ICTs can provide great opportunities for gender equality by enabling everyone to have access to the same online resources and opportunities</a:t>
            </a:r>
            <a:r>
              <a:rPr lang="en-US" dirty="0"/>
              <a:t>. They enable women to gain a stronger voice in their communities, their government and at the global level. ICTs can also provide new opportunities for women’s economic empowerment </a:t>
            </a:r>
            <a:r>
              <a:rPr lang="en-US" dirty="0">
                <a:solidFill>
                  <a:srgbClr val="FF0000"/>
                </a:solidFill>
              </a:rPr>
              <a:t>by creating business and employment opportunities for women as owners and managers of ICT-accessed projects, as well as employees of new business ventures. </a:t>
            </a:r>
            <a:r>
              <a:rPr lang="en-US" dirty="0"/>
              <a:t>Yet, over 250 million fewer women are online than man. The gender gap in access to ICTs needs to be urgently addressed if the benefits of ICTs to gender equality and gender empowerment are to be achieved. </a:t>
            </a:r>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7001" y="4714875"/>
            <a:ext cx="2667000" cy="214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8400984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28601"/>
            <a:ext cx="8382000" cy="5105400"/>
          </a:xfrm>
        </p:spPr>
        <p:txBody>
          <a:bodyPr>
            <a:normAutofit fontScale="92500" lnSpcReduction="10000"/>
          </a:bodyPr>
          <a:lstStyle/>
          <a:p>
            <a:pPr algn="just">
              <a:lnSpc>
                <a:spcPct val="170000"/>
              </a:lnSpc>
              <a:spcBef>
                <a:spcPts val="0"/>
              </a:spcBef>
              <a:buFont typeface="Wingdings" panose="05000000000000000000" pitchFamily="2" charset="2"/>
              <a:buChar char="Ø"/>
            </a:pPr>
            <a:r>
              <a:rPr lang="en-US" b="1" dirty="0"/>
              <a:t>More than 800’000 deaths are caused each year by unsafe water and poor sanitation. </a:t>
            </a:r>
            <a:r>
              <a:rPr lang="en-US" dirty="0"/>
              <a:t>ICTs are particularly important for smart water management, facilitating the measurement and monitoring of water supplies as well as necessary interventions, and enabling practitioners at the local level to ensure the equitable and sustainable extension of water, sanitation and hygiene (WASH) services. As the costs of ICTs continues to fall, </a:t>
            </a:r>
            <a:r>
              <a:rPr lang="en-US" dirty="0">
                <a:solidFill>
                  <a:srgbClr val="FF0000"/>
                </a:solidFill>
              </a:rPr>
              <a:t>governments will be able to better integrate ICTs into monitoring and evaluation frameworks to optimize operations and improve the quality of service.​</a:t>
            </a:r>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0801" y="4710521"/>
            <a:ext cx="2743200" cy="214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82984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52400"/>
            <a:ext cx="8229600" cy="5059363"/>
          </a:xfrm>
        </p:spPr>
        <p:txBody>
          <a:bodyPr>
            <a:normAutofit fontScale="92500" lnSpcReduction="10000"/>
          </a:bodyPr>
          <a:lstStyle/>
          <a:p>
            <a:pPr algn="just">
              <a:lnSpc>
                <a:spcPct val="170000"/>
              </a:lnSpc>
              <a:spcBef>
                <a:spcPts val="0"/>
              </a:spcBef>
              <a:buFont typeface="Wingdings" panose="05000000000000000000" pitchFamily="2" charset="2"/>
              <a:buChar char="Ø"/>
            </a:pPr>
            <a:r>
              <a:rPr lang="en-US" b="1" dirty="0"/>
              <a:t>ICTs and energy efficiency can be connected in two ways: ‘Greening of ICTs’ and ‘Greening through ICTs’. </a:t>
            </a:r>
            <a:r>
              <a:rPr lang="en-US" dirty="0"/>
              <a:t>In the first case, ICTs are being transformed and developed to be more environmentally sound and less carbon-intensive. In the second case, </a:t>
            </a:r>
            <a:r>
              <a:rPr lang="en-US" dirty="0">
                <a:solidFill>
                  <a:srgbClr val="FF0000"/>
                </a:solidFill>
              </a:rPr>
              <a:t>ICT-enabled solutions (for example smart grids, smart buildings, smart logistics and industrial processes) are helping to transform the world towards a more sustainable and energy efficient future</a:t>
            </a:r>
            <a:r>
              <a:rPr lang="en-US" dirty="0"/>
              <a:t>. These green technologies and processes have the potential to play a significant role in significantly reducing global greenhouse gas emissions.​</a:t>
            </a:r>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1" y="4717052"/>
            <a:ext cx="3124200" cy="214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5352560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4830763"/>
          </a:xfrm>
        </p:spPr>
        <p:txBody>
          <a:bodyPr>
            <a:normAutofit/>
          </a:bodyPr>
          <a:lstStyle/>
          <a:p>
            <a:pPr algn="just">
              <a:lnSpc>
                <a:spcPct val="150000"/>
              </a:lnSpc>
              <a:spcBef>
                <a:spcPts val="0"/>
              </a:spcBef>
              <a:buFont typeface="Wingdings" panose="05000000000000000000" pitchFamily="2" charset="2"/>
              <a:buChar char="Ø"/>
            </a:pPr>
            <a:r>
              <a:rPr lang="en-US" b="1" dirty="0"/>
              <a:t>​ICT skills have already become a prerequisite for almost all forms of </a:t>
            </a:r>
            <a:r>
              <a:rPr lang="en-US" b="1" dirty="0">
                <a:solidFill>
                  <a:srgbClr val="FF0000"/>
                </a:solidFill>
              </a:rPr>
              <a:t>employment, and ICT capacity-buildin</a:t>
            </a:r>
            <a:r>
              <a:rPr lang="en-US" b="1" dirty="0"/>
              <a:t>g must therefore be prioritized in national youth employment and entrepreneurship strategies in all countries. </a:t>
            </a:r>
            <a:r>
              <a:rPr lang="en-US" dirty="0"/>
              <a:t>It is not simply that most jobs and businesses now require ICT skills, but also that ICTs themselves are transforming the way that business is being done everywhere and creating new employment opportunities.</a:t>
            </a:r>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1" y="4714875"/>
            <a:ext cx="2971800" cy="214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8845897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381001"/>
            <a:ext cx="8534400" cy="5562600"/>
          </a:xfrm>
        </p:spPr>
        <p:txBody>
          <a:bodyPr>
            <a:normAutofit fontScale="85000" lnSpcReduction="10000"/>
          </a:bodyPr>
          <a:lstStyle/>
          <a:p>
            <a:pPr algn="just">
              <a:lnSpc>
                <a:spcPct val="170000"/>
              </a:lnSpc>
              <a:spcBef>
                <a:spcPts val="0"/>
              </a:spcBef>
              <a:buFont typeface="Wingdings" panose="05000000000000000000" pitchFamily="2" charset="2"/>
              <a:buChar char="Ø"/>
            </a:pPr>
            <a:r>
              <a:rPr lang="en-US" b="1" dirty="0"/>
              <a:t>To “significantly increase access to ICT and strive to provide universal and affordable access to Internet in the LDCs (least-developed countries) by 2020”. Without the digital infrastructure that powers our wireless world and forms the backbone of our digital economy,</a:t>
            </a:r>
            <a:r>
              <a:rPr lang="en-US" dirty="0"/>
              <a:t> the world would not be able to deliver the ICT applications that  enable scalable solutions to the SDGs. ITU believes broadband must be considered essential infrastructure for the 21st-century due to its capacity to power industry and innovation. And ITU’s role in the adopt­ing of globally harmonized spectrum and standards is essential to facilitate the development of transformative digital infrastructure, such as 5G systems, that will drive scalable solutions to all 17 SDGs..</a:t>
            </a:r>
          </a:p>
        </p:txBody>
      </p:sp>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601" y="4714875"/>
            <a:ext cx="2819400" cy="214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8515324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REDUCED INEQUALITIES&#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1" y="4495800"/>
            <a:ext cx="2971800" cy="214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Content Placeholder 1"/>
          <p:cNvSpPr>
            <a:spLocks noGrp="1"/>
          </p:cNvSpPr>
          <p:nvPr>
            <p:ph idx="1"/>
          </p:nvPr>
        </p:nvSpPr>
        <p:spPr>
          <a:xfrm>
            <a:off x="457200" y="457200"/>
            <a:ext cx="8229600" cy="4754563"/>
          </a:xfrm>
        </p:spPr>
        <p:txBody>
          <a:bodyPr>
            <a:normAutofit fontScale="92500"/>
          </a:bodyPr>
          <a:lstStyle/>
          <a:p>
            <a:pPr algn="just">
              <a:lnSpc>
                <a:spcPct val="160000"/>
              </a:lnSpc>
              <a:spcBef>
                <a:spcPts val="0"/>
              </a:spcBef>
              <a:buFont typeface="Wingdings" panose="05000000000000000000" pitchFamily="2" charset="2"/>
              <a:buChar char="Ø"/>
            </a:pPr>
            <a:r>
              <a:rPr lang="en-US" b="1" dirty="0"/>
              <a:t>ICTs have the potential to help reduce inequality both within and between countries by enabling access to information and knowledge to disadvantaged segments of society </a:t>
            </a:r>
            <a:r>
              <a:rPr lang="en-US" dirty="0"/>
              <a:t>– including those living with disabilities, as well as women and girls. However, by the end of 2016, more than half of the world's population – 3.9 billion people – were not yet using the Internet and access was uneven between genders and geographically. Reducing inequalities cannot be achieved without addressing these underlying issues.​</a:t>
            </a:r>
          </a:p>
        </p:txBody>
      </p:sp>
    </p:spTree>
    <p:extLst>
      <p:ext uri="{BB962C8B-B14F-4D97-AF65-F5344CB8AC3E}">
        <p14:creationId xmlns:p14="http://schemas.microsoft.com/office/powerpoint/2010/main" val="2316874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92919" y="499533"/>
            <a:ext cx="8079581" cy="814859"/>
          </a:xfrm>
        </p:spPr>
        <p:txBody>
          <a:bodyPr/>
          <a:lstStyle/>
          <a:p>
            <a:r>
              <a:rPr lang="en-US" dirty="0"/>
              <a:t>ICT</a:t>
            </a:r>
          </a:p>
        </p:txBody>
      </p:sp>
      <p:sp>
        <p:nvSpPr>
          <p:cNvPr id="9219"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F17F9884-BE6E-4D4E-9E05-E3D03AA4D41D}" type="datetime2">
              <a:rPr lang="en-US" sz="1400" smtClean="0"/>
              <a:pPr/>
              <a:t>Friday, February 7, 2025</a:t>
            </a:fld>
            <a:endParaRPr lang="en-US" sz="1400"/>
          </a:p>
        </p:txBody>
      </p:sp>
      <p:sp>
        <p:nvSpPr>
          <p:cNvPr id="922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82550B8E-ABC2-4F48-8F2A-532C32FFD191}" type="slidenum">
              <a:rPr lang="en-US" altLang="en-US" sz="1400" smtClean="0"/>
              <a:pPr/>
              <a:t>5</a:t>
            </a:fld>
            <a:endParaRPr lang="en-US" altLang="en-US" sz="1400"/>
          </a:p>
        </p:txBody>
      </p:sp>
      <p:pic>
        <p:nvPicPr>
          <p:cNvPr id="9221" name="Picture 5" descr="communication-technology-in-society.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524000"/>
            <a:ext cx="7543800" cy="488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760494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28600"/>
            <a:ext cx="8382000" cy="5440363"/>
          </a:xfrm>
        </p:spPr>
        <p:txBody>
          <a:bodyPr>
            <a:normAutofit lnSpcReduction="10000"/>
          </a:bodyPr>
          <a:lstStyle/>
          <a:p>
            <a:pPr algn="just">
              <a:lnSpc>
                <a:spcPct val="170000"/>
              </a:lnSpc>
              <a:spcBef>
                <a:spcPts val="0"/>
              </a:spcBef>
              <a:buFont typeface="Wingdings" panose="05000000000000000000" pitchFamily="2" charset="2"/>
              <a:buChar char="Ø"/>
            </a:pPr>
            <a:r>
              <a:rPr lang="en-US" b="1" dirty="0"/>
              <a:t>With more than half the world’s population already living in urban environments</a:t>
            </a:r>
            <a:r>
              <a:rPr lang="en-US" dirty="0"/>
              <a:t>, ICTs will be essential in offering innovative approaches to managing cities more effectively and holistically – through applications such as </a:t>
            </a:r>
            <a:r>
              <a:rPr lang="en-US" dirty="0">
                <a:solidFill>
                  <a:srgbClr val="FF0000"/>
                </a:solidFill>
              </a:rPr>
              <a:t>smart buildings, smart water management, intelligent transport systems, and new efficiencies in energy consumption and waste management. </a:t>
            </a:r>
            <a:r>
              <a:rPr lang="en-US" dirty="0"/>
              <a:t>Using ICTs to make cities more eco-friendly and sustainable is vital – not just for the well-being of urban inhabitants, but also for the sustainability of the planet..</a:t>
            </a:r>
          </a:p>
        </p:txBody>
      </p:sp>
      <p:pic>
        <p:nvPicPr>
          <p:cNvPr id="194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601" y="4714875"/>
            <a:ext cx="2819400" cy="214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1451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52400"/>
            <a:ext cx="8229600" cy="5211763"/>
          </a:xfrm>
        </p:spPr>
        <p:txBody>
          <a:bodyPr>
            <a:normAutofit fontScale="92500"/>
          </a:bodyPr>
          <a:lstStyle/>
          <a:p>
            <a:pPr algn="just">
              <a:lnSpc>
                <a:spcPct val="170000"/>
              </a:lnSpc>
              <a:spcBef>
                <a:spcPts val="0"/>
              </a:spcBef>
              <a:buFont typeface="Wingdings" panose="05000000000000000000" pitchFamily="2" charset="2"/>
              <a:buChar char="Ø"/>
            </a:pPr>
            <a:r>
              <a:rPr lang="en-US" b="1" dirty="0"/>
              <a:t>ICTs and responsible consumption and production are linked in two ways: </a:t>
            </a:r>
            <a:r>
              <a:rPr lang="en-US" dirty="0">
                <a:solidFill>
                  <a:srgbClr val="FF0000"/>
                </a:solidFill>
              </a:rPr>
              <a:t>increased dematerialization and virtualization as well as innovative ICT applications enabling sustainable production and consumption. </a:t>
            </a:r>
            <a:r>
              <a:rPr lang="en-US" dirty="0"/>
              <a:t>Cloud computing, smart grids, smart metering, and reduced energy consumption of ICTs all have a positive impact on reducing our consumption. However, ICTs themselves require energy consumption. Therefore, effective policies are needed to ensure the negative impacts of ICTs, such as e-waste, are minimized.​</a:t>
            </a:r>
          </a:p>
        </p:txBody>
      </p:sp>
      <p:pic>
        <p:nvPicPr>
          <p:cNvPr id="204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4714875"/>
            <a:ext cx="2971801" cy="214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6068523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1"/>
            <a:ext cx="8229600" cy="5257800"/>
          </a:xfrm>
        </p:spPr>
        <p:txBody>
          <a:bodyPr>
            <a:normAutofit/>
          </a:bodyPr>
          <a:lstStyle/>
          <a:p>
            <a:pPr algn="just">
              <a:lnSpc>
                <a:spcPct val="150000"/>
              </a:lnSpc>
              <a:spcBef>
                <a:spcPts val="0"/>
              </a:spcBef>
              <a:buFont typeface="Wingdings" panose="05000000000000000000" pitchFamily="2" charset="2"/>
              <a:buChar char="Ø"/>
            </a:pPr>
            <a:r>
              <a:rPr lang="en-US" sz="2800" b="1" dirty="0">
                <a:solidFill>
                  <a:srgbClr val="FF0000"/>
                </a:solidFill>
              </a:rPr>
              <a:t>ICTs, including satellite monitoring, play a crucial role in earth monitoring, sharing climate and weather information, forecasting, and early warning systems. </a:t>
            </a:r>
            <a:r>
              <a:rPr lang="en-US" sz="2800" dirty="0"/>
              <a:t>ICTs therefore enable both the global monitoring of climate change as well as strengthen resilience by helping mitigate the effects of climate change through forecasting and early warning systems. ​</a:t>
            </a:r>
          </a:p>
        </p:txBody>
      </p:sp>
      <p:pic>
        <p:nvPicPr>
          <p:cNvPr id="215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7401" y="4714875"/>
            <a:ext cx="3276600" cy="214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3320777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440363"/>
          </a:xfrm>
        </p:spPr>
        <p:txBody>
          <a:bodyPr>
            <a:normAutofit/>
          </a:bodyPr>
          <a:lstStyle/>
          <a:p>
            <a:pPr algn="just">
              <a:lnSpc>
                <a:spcPct val="150000"/>
              </a:lnSpc>
              <a:spcBef>
                <a:spcPts val="0"/>
              </a:spcBef>
              <a:buFont typeface="Wingdings" panose="05000000000000000000" pitchFamily="2" charset="2"/>
              <a:buChar char="Ø"/>
            </a:pPr>
            <a:r>
              <a:rPr lang="en-US" b="1" dirty="0"/>
              <a:t>ICTs can play a significant role in the conservation and sustainable use of the oceans </a:t>
            </a:r>
            <a:r>
              <a:rPr lang="en-US" dirty="0"/>
              <a:t>– notably through improved monitoring and reporting which leads to increased accountability. Satellite-based monitoring delivers timely and accurate data on a global basis, while local sensors deliver on the spot updates in real-time. Big data can be used to </a:t>
            </a:r>
            <a:r>
              <a:rPr lang="en-US" dirty="0" err="1"/>
              <a:t>analyse</a:t>
            </a:r>
            <a:r>
              <a:rPr lang="en-US" dirty="0"/>
              <a:t> short- and long-term trends in terms of biodiversity, pollution, weather patterns and ecosystem evolution, and to plan mitigation activities.​</a:t>
            </a:r>
          </a:p>
        </p:txBody>
      </p:sp>
      <p:pic>
        <p:nvPicPr>
          <p:cNvPr id="2253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7401" y="4648200"/>
            <a:ext cx="3276600" cy="214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4091534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52400"/>
            <a:ext cx="8458200" cy="5334000"/>
          </a:xfrm>
        </p:spPr>
        <p:txBody>
          <a:bodyPr>
            <a:normAutofit lnSpcReduction="10000"/>
          </a:bodyPr>
          <a:lstStyle/>
          <a:p>
            <a:pPr algn="just">
              <a:lnSpc>
                <a:spcPct val="170000"/>
              </a:lnSpc>
              <a:spcBef>
                <a:spcPts val="0"/>
              </a:spcBef>
            </a:pPr>
            <a:r>
              <a:rPr lang="en-US" dirty="0"/>
              <a:t>ICTs can play a significant role in the conservation and sustainable use of terrestrial ecosystems and the prevention of the loss of biodiversity – notably through improved monitoring and reporting which leads to increased accountability. </a:t>
            </a:r>
            <a:r>
              <a:rPr lang="en-US" dirty="0">
                <a:solidFill>
                  <a:srgbClr val="FF0000"/>
                </a:solidFill>
              </a:rPr>
              <a:t>Satellite-based monitoring delivers timely and accurate data on a global basis, while local sensors can deliver on the spot updates in real-time</a:t>
            </a:r>
            <a:r>
              <a:rPr lang="en-US" dirty="0"/>
              <a:t>. Big data can be used to </a:t>
            </a:r>
            <a:r>
              <a:rPr lang="en-US" dirty="0" err="1"/>
              <a:t>analyse</a:t>
            </a:r>
            <a:r>
              <a:rPr lang="en-US" dirty="0"/>
              <a:t> short- and long-term trends in terms of biodiversity, pollution, weather patterns and ecosystem evolution, and to plan mitigation activities.​</a:t>
            </a: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1" y="4714875"/>
            <a:ext cx="2362200" cy="214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0687733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059363"/>
          </a:xfrm>
        </p:spPr>
        <p:txBody>
          <a:bodyPr>
            <a:normAutofit fontScale="85000" lnSpcReduction="10000"/>
          </a:bodyPr>
          <a:lstStyle/>
          <a:p>
            <a:pPr algn="just">
              <a:lnSpc>
                <a:spcPct val="170000"/>
              </a:lnSpc>
              <a:spcBef>
                <a:spcPts val="0"/>
              </a:spcBef>
              <a:buFont typeface="Wingdings" panose="05000000000000000000" pitchFamily="2" charset="2"/>
              <a:buChar char="Ø"/>
            </a:pPr>
            <a:r>
              <a:rPr lang="en-US" b="1" dirty="0"/>
              <a:t>ICTs can play an important role in crisis management, humanitarian aid and peace building, and have proved to be a powerful aid in areas such as electoral monitoring. </a:t>
            </a:r>
            <a:r>
              <a:rPr lang="en-US" dirty="0"/>
              <a:t>The growing use of open data by governments </a:t>
            </a:r>
            <a:r>
              <a:rPr lang="en-US" dirty="0">
                <a:solidFill>
                  <a:srgbClr val="FF0000"/>
                </a:solidFill>
              </a:rPr>
              <a:t>increases transparency, empowers citizens, and helps to drive economic growth. </a:t>
            </a:r>
            <a:r>
              <a:rPr lang="en-US" dirty="0"/>
              <a:t>ICTs are also essential in terms of </a:t>
            </a:r>
            <a:r>
              <a:rPr lang="en-US" dirty="0">
                <a:highlight>
                  <a:srgbClr val="FFFF00"/>
                </a:highlight>
              </a:rPr>
              <a:t>record-keeping and tracking government data and local demographics.</a:t>
            </a:r>
            <a:r>
              <a:rPr lang="en-US" dirty="0"/>
              <a:t> When natural or man-made disasters occur, ICTs are crucial in obtaining, communicating and transmitting accurate and timely crisis information, allowing appropriate responses to be made. In the future, big data analysis and data mining should allow better use to be made of the vast amount of data that is already openly accessible online.</a:t>
            </a:r>
          </a:p>
        </p:txBody>
      </p:sp>
      <p:pic>
        <p:nvPicPr>
          <p:cNvPr id="2355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8401" y="4755818"/>
            <a:ext cx="2895600" cy="214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0613620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4525963"/>
          </a:xfrm>
        </p:spPr>
        <p:txBody>
          <a:bodyPr>
            <a:normAutofit fontScale="92500"/>
          </a:bodyPr>
          <a:lstStyle/>
          <a:p>
            <a:pPr algn="just">
              <a:lnSpc>
                <a:spcPct val="170000"/>
              </a:lnSpc>
              <a:spcBef>
                <a:spcPts val="0"/>
              </a:spcBef>
            </a:pPr>
            <a:r>
              <a:rPr lang="en-US" dirty="0"/>
              <a:t>ICTs are specifically mentioned as a means of implementation under SDG17, highlighting the cross-cutting transformative potential of ICTs. Indeed, ICTs are crucial in achieving all of the SDGs, since ICTs are catalysts that accelerate all three pillars of sustainable development – </a:t>
            </a:r>
            <a:r>
              <a:rPr lang="en-US" dirty="0">
                <a:solidFill>
                  <a:srgbClr val="FF0000"/>
                </a:solidFill>
              </a:rPr>
              <a:t>economic growth, social inclusion and environmental sustainability </a:t>
            </a:r>
            <a:r>
              <a:rPr lang="en-US" dirty="0"/>
              <a:t>– as well as providing an innovative and effective means of implementation in today’s inter-connected world. </a:t>
            </a:r>
          </a:p>
        </p:txBody>
      </p:sp>
      <p:pic>
        <p:nvPicPr>
          <p:cNvPr id="2457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1" y="4714875"/>
            <a:ext cx="3048000" cy="214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06771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92919" y="216953"/>
            <a:ext cx="8079581" cy="1154647"/>
          </a:xfrm>
        </p:spPr>
        <p:txBody>
          <a:bodyPr/>
          <a:lstStyle/>
          <a:p>
            <a:r>
              <a:rPr lang="en-US" dirty="0"/>
              <a:t>ICT Consists of… </a:t>
            </a:r>
          </a:p>
        </p:txBody>
      </p:sp>
      <p:sp>
        <p:nvSpPr>
          <p:cNvPr id="10243" name="Content Placeholder 2"/>
          <p:cNvSpPr>
            <a:spLocks noGrp="1"/>
          </p:cNvSpPr>
          <p:nvPr>
            <p:ph idx="1"/>
          </p:nvPr>
        </p:nvSpPr>
        <p:spPr>
          <a:xfrm>
            <a:off x="492919" y="1371601"/>
            <a:ext cx="8242834" cy="5040846"/>
          </a:xfrm>
        </p:spPr>
        <p:txBody>
          <a:bodyPr>
            <a:normAutofit/>
          </a:bodyPr>
          <a:lstStyle/>
          <a:p>
            <a:pPr lvl="1">
              <a:buFont typeface="Wingdings" panose="05000000000000000000" pitchFamily="2" charset="2"/>
              <a:buChar char="q"/>
            </a:pPr>
            <a:r>
              <a:rPr lang="en-US" altLang="en-US" sz="3200" dirty="0"/>
              <a:t>IT </a:t>
            </a:r>
          </a:p>
          <a:p>
            <a:pPr lvl="1">
              <a:buFont typeface="Wingdings" panose="05000000000000000000" pitchFamily="2" charset="2"/>
              <a:buChar char="q"/>
            </a:pPr>
            <a:r>
              <a:rPr lang="en-US" altLang="en-US" sz="3200" dirty="0"/>
              <a:t>Telephony(technology that allows us to connect using audio signals from afar </a:t>
            </a:r>
            <a:r>
              <a:rPr lang="en-US" altLang="en-US" sz="3200" dirty="0" err="1"/>
              <a:t>ie</a:t>
            </a:r>
            <a:r>
              <a:rPr lang="en-US" altLang="en-US" sz="3200" dirty="0"/>
              <a:t>; </a:t>
            </a:r>
            <a:r>
              <a:rPr lang="en-GB" altLang="en-US" dirty="0"/>
              <a:t>electronic transmission of voice, </a:t>
            </a:r>
            <a:r>
              <a:rPr lang="en-GB" altLang="en-US" dirty="0">
                <a:hlinkClick r:id="rId2" tooltip="Fax"/>
              </a:rPr>
              <a:t>fax</a:t>
            </a:r>
            <a:r>
              <a:rPr lang="en-GB" altLang="en-US" dirty="0"/>
              <a:t>, or </a:t>
            </a:r>
            <a:r>
              <a:rPr lang="en-GB" altLang="en-US" dirty="0">
                <a:hlinkClick r:id="rId3" tooltip="Data"/>
              </a:rPr>
              <a:t>data</a:t>
            </a:r>
            <a:r>
              <a:rPr lang="en-GB" altLang="en-US" dirty="0"/>
              <a:t>, between distant parties</a:t>
            </a:r>
            <a:r>
              <a:rPr lang="en-US" altLang="en-US" sz="3200" dirty="0"/>
              <a:t>) </a:t>
            </a:r>
          </a:p>
          <a:p>
            <a:pPr lvl="1">
              <a:buFont typeface="Wingdings" panose="05000000000000000000" pitchFamily="2" charset="2"/>
              <a:buChar char="q"/>
            </a:pPr>
            <a:r>
              <a:rPr lang="en-US" altLang="en-US" sz="3200" dirty="0"/>
              <a:t>Broadcast media (</a:t>
            </a:r>
            <a:r>
              <a:rPr lang="en-GB" altLang="en-US" dirty="0"/>
              <a:t>different media channels or broadcasters such as the television, internet, audio podcasts, video content, and others.)</a:t>
            </a:r>
            <a:endParaRPr lang="en-US" altLang="en-US" sz="3200" dirty="0"/>
          </a:p>
          <a:p>
            <a:pPr lvl="1"/>
            <a:r>
              <a:rPr lang="en-US" altLang="en-US" sz="3200" dirty="0"/>
              <a:t>all types of audio and video processing and transmission and network based control and monitoring functions</a:t>
            </a:r>
            <a:endParaRPr lang="en-US" dirty="0"/>
          </a:p>
        </p:txBody>
      </p:sp>
      <p:sp>
        <p:nvSpPr>
          <p:cNvPr id="102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EA25505B-F5C9-4F30-8FBE-AAA0D0AD6ECA}" type="datetime2">
              <a:rPr lang="en-US" sz="1400" smtClean="0"/>
              <a:pPr/>
              <a:t>Friday, February 7, 2025</a:t>
            </a:fld>
            <a:endParaRPr lang="en-US" sz="1400"/>
          </a:p>
        </p:txBody>
      </p:sp>
      <p:sp>
        <p:nvSpPr>
          <p:cNvPr id="1024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621684CB-5C04-456A-BC68-DB767D3AB6BA}" type="slidenum">
              <a:rPr lang="en-US" altLang="en-US" sz="1400" smtClean="0"/>
              <a:pPr/>
              <a:t>6</a:t>
            </a:fld>
            <a:endParaRPr lang="en-US" altLang="en-US" sz="1400"/>
          </a:p>
        </p:txBody>
      </p:sp>
    </p:spTree>
    <p:extLst>
      <p:ext uri="{BB962C8B-B14F-4D97-AF65-F5344CB8AC3E}">
        <p14:creationId xmlns:p14="http://schemas.microsoft.com/office/powerpoint/2010/main" val="914977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533400" y="216953"/>
            <a:ext cx="8305800" cy="1154647"/>
          </a:xfrm>
        </p:spPr>
        <p:txBody>
          <a:bodyPr>
            <a:normAutofit/>
          </a:bodyPr>
          <a:lstStyle/>
          <a:p>
            <a:r>
              <a:rPr lang="en-US" sz="4400" b="1" dirty="0"/>
              <a:t>Information Technology (IT) Defined</a:t>
            </a:r>
          </a:p>
        </p:txBody>
      </p:sp>
      <p:sp>
        <p:nvSpPr>
          <p:cNvPr id="7171" name="Content Placeholder 2"/>
          <p:cNvSpPr>
            <a:spLocks noGrp="1"/>
          </p:cNvSpPr>
          <p:nvPr>
            <p:ph idx="1"/>
          </p:nvPr>
        </p:nvSpPr>
        <p:spPr>
          <a:xfrm>
            <a:off x="34834" y="1676400"/>
            <a:ext cx="8726487" cy="4306888"/>
          </a:xfrm>
        </p:spPr>
        <p:txBody>
          <a:bodyPr>
            <a:normAutofit/>
          </a:bodyPr>
          <a:lstStyle/>
          <a:p>
            <a:r>
              <a:rPr lang="en-US" sz="3600" dirty="0"/>
              <a:t>An acronym that stands for information technology</a:t>
            </a:r>
          </a:p>
          <a:p>
            <a:r>
              <a:rPr lang="en-US" sz="3600" dirty="0"/>
              <a:t>IT is the use of computer hardware and computer software to </a:t>
            </a:r>
            <a:r>
              <a:rPr lang="en-US" sz="3600" dirty="0">
                <a:solidFill>
                  <a:srgbClr val="FF0000"/>
                </a:solidFill>
              </a:rPr>
              <a:t>convert, store, protect, process, transmit, and retrieve information</a:t>
            </a:r>
            <a:r>
              <a:rPr lang="en-US" sz="3600" dirty="0"/>
              <a:t>.</a:t>
            </a:r>
          </a:p>
          <a:p>
            <a:r>
              <a:rPr lang="en-US" sz="3600" dirty="0"/>
              <a:t>IT involves the acquisition, processing, storage and dissemination of vocal, pictorial, textual and numerical information.</a:t>
            </a:r>
          </a:p>
        </p:txBody>
      </p:sp>
      <p:sp>
        <p:nvSpPr>
          <p:cNvPr id="7172"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9E232596-D398-4BE6-A3F5-6FF26E96A937}" type="datetime2">
              <a:rPr lang="en-US" sz="1400" smtClean="0"/>
              <a:pPr/>
              <a:t>Friday, February 7, 2025</a:t>
            </a:fld>
            <a:endParaRPr lang="en-US" sz="1400"/>
          </a:p>
        </p:txBody>
      </p:sp>
      <p:sp>
        <p:nvSpPr>
          <p:cNvPr id="717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3DF0EAC5-53D8-4DBB-8758-E3ACE0157C76}" type="slidenum">
              <a:rPr lang="en-US" altLang="en-US" sz="1400" smtClean="0"/>
              <a:pPr/>
              <a:t>7</a:t>
            </a:fld>
            <a:endParaRPr lang="en-US" altLang="en-US" sz="1400"/>
          </a:p>
        </p:txBody>
      </p:sp>
    </p:spTree>
    <p:extLst>
      <p:ext uri="{BB962C8B-B14F-4D97-AF65-F5344CB8AC3E}">
        <p14:creationId xmlns:p14="http://schemas.microsoft.com/office/powerpoint/2010/main" val="19142955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92919" y="216953"/>
            <a:ext cx="8079581" cy="1383247"/>
          </a:xfrm>
        </p:spPr>
        <p:txBody>
          <a:bodyPr>
            <a:normAutofit/>
          </a:bodyPr>
          <a:lstStyle/>
          <a:p>
            <a:r>
              <a:rPr lang="en-US" altLang="en-US" b="1" dirty="0"/>
              <a:t>Information System (IS) defined</a:t>
            </a:r>
          </a:p>
        </p:txBody>
      </p:sp>
      <p:sp>
        <p:nvSpPr>
          <p:cNvPr id="11267" name="Content Placeholder 2"/>
          <p:cNvSpPr>
            <a:spLocks noGrp="1"/>
          </p:cNvSpPr>
          <p:nvPr>
            <p:ph idx="1"/>
          </p:nvPr>
        </p:nvSpPr>
        <p:spPr>
          <a:xfrm>
            <a:off x="514350" y="1371600"/>
            <a:ext cx="8401050" cy="4687888"/>
          </a:xfrm>
        </p:spPr>
        <p:txBody>
          <a:bodyPr>
            <a:normAutofit lnSpcReduction="10000"/>
          </a:bodyPr>
          <a:lstStyle/>
          <a:p>
            <a:pPr algn="just">
              <a:defRPr/>
            </a:pPr>
            <a:r>
              <a:rPr lang="en-US" altLang="en-US" sz="3600" dirty="0"/>
              <a:t>Information system is defined as any organized combination of </a:t>
            </a:r>
            <a:r>
              <a:rPr lang="en-US" altLang="en-US" sz="3600" dirty="0">
                <a:effectLst>
                  <a:outerShdw blurRad="38100" dist="38100" dir="2700000" algn="tl">
                    <a:srgbClr val="000000">
                      <a:alpha val="43137"/>
                    </a:srgbClr>
                  </a:outerShdw>
                </a:effectLst>
              </a:rPr>
              <a:t>people,</a:t>
            </a:r>
            <a:r>
              <a:rPr lang="en-US" altLang="en-US" sz="3600" dirty="0"/>
              <a:t> </a:t>
            </a:r>
            <a:r>
              <a:rPr lang="en-US" altLang="en-US" sz="3600" dirty="0">
                <a:effectLst>
                  <a:outerShdw blurRad="38100" dist="38100" dir="2700000" algn="tl">
                    <a:srgbClr val="000000">
                      <a:alpha val="43137"/>
                    </a:srgbClr>
                  </a:outerShdw>
                </a:effectLst>
              </a:rPr>
              <a:t>hardware</a:t>
            </a:r>
            <a:r>
              <a:rPr lang="en-US" altLang="en-US" sz="3600" dirty="0"/>
              <a:t>, </a:t>
            </a:r>
            <a:r>
              <a:rPr lang="en-US" altLang="en-US" sz="3600" dirty="0">
                <a:effectLst>
                  <a:outerShdw blurRad="38100" dist="38100" dir="2700000" algn="tl">
                    <a:srgbClr val="000000">
                      <a:alpha val="43137"/>
                    </a:srgbClr>
                  </a:outerShdw>
                </a:effectLst>
              </a:rPr>
              <a:t>software</a:t>
            </a:r>
            <a:r>
              <a:rPr lang="en-US" altLang="en-US" sz="3600" dirty="0"/>
              <a:t>, </a:t>
            </a:r>
            <a:r>
              <a:rPr lang="en-US" altLang="en-US" sz="3600" dirty="0">
                <a:effectLst>
                  <a:outerShdw blurRad="38100" dist="38100" dir="2700000" algn="tl">
                    <a:srgbClr val="000000">
                      <a:alpha val="43137"/>
                    </a:srgbClr>
                  </a:outerShdw>
                </a:effectLst>
              </a:rPr>
              <a:t>communications network</a:t>
            </a:r>
            <a:r>
              <a:rPr lang="en-US" altLang="en-US" sz="3600" dirty="0"/>
              <a:t>, and </a:t>
            </a:r>
            <a:r>
              <a:rPr lang="en-US" altLang="en-US" sz="3600" dirty="0">
                <a:effectLst>
                  <a:outerShdw blurRad="38100" dist="38100" dir="2700000" algn="tl">
                    <a:srgbClr val="000000">
                      <a:alpha val="43137"/>
                    </a:srgbClr>
                  </a:outerShdw>
                </a:effectLst>
              </a:rPr>
              <a:t>data resources </a:t>
            </a:r>
            <a:r>
              <a:rPr lang="en-US" altLang="en-US" sz="3600" dirty="0"/>
              <a:t>to perform the activities of input, processing, output, and control activities that collect, transform data resources into information products in an organization or disseminates information in an organization.</a:t>
            </a:r>
          </a:p>
          <a:p>
            <a:pPr algn="just">
              <a:defRPr/>
            </a:pPr>
            <a:r>
              <a:rPr lang="en-US" altLang="en-US" sz="3600" i="1" dirty="0">
                <a:solidFill>
                  <a:srgbClr val="FF0000"/>
                </a:solidFill>
                <a:effectLst>
                  <a:outerShdw blurRad="38100" dist="38100" dir="2700000" algn="tl">
                    <a:srgbClr val="000000">
                      <a:alpha val="43137"/>
                    </a:srgbClr>
                  </a:outerShdw>
                </a:effectLst>
              </a:rPr>
              <a:t>Just visualize the types of IS in your locality.</a:t>
            </a:r>
          </a:p>
          <a:p>
            <a:pPr algn="just">
              <a:defRPr/>
            </a:pPr>
            <a:endParaRPr lang="en-US" altLang="en-US" sz="3000" dirty="0"/>
          </a:p>
        </p:txBody>
      </p:sp>
      <p:sp>
        <p:nvSpPr>
          <p:cNvPr id="14340"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6AFF687E-F18E-46A4-B6CA-35ED608054EC}" type="datetime2">
              <a:rPr lang="en-US" altLang="en-US" sz="1400" smtClean="0"/>
              <a:pPr/>
              <a:t>Friday, February 7, 2025</a:t>
            </a:fld>
            <a:endParaRPr lang="en-US" altLang="en-US" sz="1400"/>
          </a:p>
        </p:txBody>
      </p:sp>
      <p:sp>
        <p:nvSpPr>
          <p:cNvPr id="1434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90BC9AD7-E810-4DD5-AE71-076BB9FED38C}" type="slidenum">
              <a:rPr lang="en-US" altLang="en-US" sz="1400" smtClean="0"/>
              <a:pPr/>
              <a:t>8</a:t>
            </a:fld>
            <a:endParaRPr lang="en-US" altLang="en-US" sz="1400"/>
          </a:p>
        </p:txBody>
      </p:sp>
    </p:spTree>
    <p:extLst>
      <p:ext uri="{BB962C8B-B14F-4D97-AF65-F5344CB8AC3E}">
        <p14:creationId xmlns:p14="http://schemas.microsoft.com/office/powerpoint/2010/main" val="2101232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92919" y="216953"/>
            <a:ext cx="8079581" cy="1495733"/>
          </a:xfrm>
        </p:spPr>
        <p:txBody>
          <a:bodyPr/>
          <a:lstStyle/>
          <a:p>
            <a:r>
              <a:rPr lang="en-US" b="1" dirty="0"/>
              <a:t>Information Systems</a:t>
            </a:r>
          </a:p>
        </p:txBody>
      </p:sp>
      <p:sp>
        <p:nvSpPr>
          <p:cNvPr id="15363"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B4BD4224-B49C-404E-8F19-455FB8283E2B}" type="datetime2">
              <a:rPr lang="en-US" sz="1400" smtClean="0"/>
              <a:pPr/>
              <a:t>Friday, February 7, 2025</a:t>
            </a:fld>
            <a:endParaRPr lang="en-US" sz="1400"/>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E6643C84-241C-4D4B-9A71-0F508DF7AB8A}" type="slidenum">
              <a:rPr lang="en-US" altLang="en-US" sz="1400" smtClean="0"/>
              <a:pPr/>
              <a:t>9</a:t>
            </a:fld>
            <a:endParaRPr lang="en-US" altLang="en-US" sz="1400"/>
          </a:p>
        </p:txBody>
      </p:sp>
      <p:pic>
        <p:nvPicPr>
          <p:cNvPr id="15365" name="Picture 7" descr="IS.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53816" y="1885310"/>
            <a:ext cx="5126037" cy="4583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81254786"/>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Metropolitan</Template>
  <TotalTime>2206</TotalTime>
  <Words>3806</Words>
  <Application>Microsoft Office PowerPoint</Application>
  <PresentationFormat>On-screen Show (4:3)</PresentationFormat>
  <Paragraphs>288</Paragraphs>
  <Slides>56</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56</vt:i4>
      </vt:variant>
    </vt:vector>
  </HeadingPairs>
  <TitlesOfParts>
    <vt:vector size="63" baseType="lpstr">
      <vt:lpstr>Arial</vt:lpstr>
      <vt:lpstr>Arial Black</vt:lpstr>
      <vt:lpstr>Calibri</vt:lpstr>
      <vt:lpstr>Calibri Light</vt:lpstr>
      <vt:lpstr>Times New Roman</vt:lpstr>
      <vt:lpstr>Wingdings</vt:lpstr>
      <vt:lpstr>Metropolitan</vt:lpstr>
      <vt:lpstr>MAKERERE UNIVERSITY MAKERERE UNIVERSITY BUSINESS SCHOOL FACULTY OF COMPUTING AND INFORMATICS DEPARTMENT OF APPLIED COMPUTING AND IT</vt:lpstr>
      <vt:lpstr>Introduction to ICT and Key Concepts</vt:lpstr>
      <vt:lpstr>Introduction to ICT and Key Concepts</vt:lpstr>
      <vt:lpstr>ICT defined</vt:lpstr>
      <vt:lpstr>ICT</vt:lpstr>
      <vt:lpstr>ICT Consists of… </vt:lpstr>
      <vt:lpstr>Information Technology (IT) Defined</vt:lpstr>
      <vt:lpstr>Information System (IS) defined</vt:lpstr>
      <vt:lpstr>Information Systems</vt:lpstr>
      <vt:lpstr>Introduction to ICT and Key Concepts</vt:lpstr>
      <vt:lpstr>Importance of IT in different Business/  Reasons for studying ICT in the University</vt:lpstr>
      <vt:lpstr>Strategic Uses of ICT / IS</vt:lpstr>
      <vt:lpstr>Strategic Uses of IT</vt:lpstr>
      <vt:lpstr>Strategic Uses of IT Cont’</vt:lpstr>
      <vt:lpstr>Introduction to ICT and Key Concepts</vt:lpstr>
      <vt:lpstr>Data defined</vt:lpstr>
      <vt:lpstr>Why Data is Critical</vt:lpstr>
      <vt:lpstr>Cont’ Why Data is Critical</vt:lpstr>
      <vt:lpstr>Information defined</vt:lpstr>
      <vt:lpstr>Information Products &amp; Information Quality</vt:lpstr>
      <vt:lpstr>Characteristics/Attributes of Information</vt:lpstr>
      <vt:lpstr>Elements/Aspects of Information Qualities of good information.</vt:lpstr>
      <vt:lpstr>Qualities Cont’</vt:lpstr>
      <vt:lpstr>Qualities Cont’</vt:lpstr>
      <vt:lpstr>Qualities Cont’</vt:lpstr>
      <vt:lpstr>Introduction to ICT and Key Concepts</vt:lpstr>
      <vt:lpstr>Data Processing defined</vt:lpstr>
      <vt:lpstr>Data Processing Cycle / Process</vt:lpstr>
      <vt:lpstr>Data Processing Cycle / Process Cont’</vt:lpstr>
      <vt:lpstr>DATA PROCESSING METHODS</vt:lpstr>
      <vt:lpstr>DATA PROCESSING MODES</vt:lpstr>
      <vt:lpstr>DATA PROCESSING MODES CONT’</vt:lpstr>
      <vt:lpstr>Importance of good information</vt:lpstr>
      <vt:lpstr>Importance of good information cont’</vt:lpstr>
      <vt:lpstr>Introduction to ICT and Key Concepts</vt:lpstr>
      <vt:lpstr>ICT for Sustainable Development Goals (ICT for SDGs)</vt:lpstr>
      <vt:lpstr>PowerPoint Presentation</vt:lpstr>
      <vt:lpstr>PowerPoint Presentation</vt:lpstr>
      <vt:lpstr>ICT4SDGs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MAKERERE UNIVERSITY MAKERERE UNIVERSITY BUSINESS SCHOOL FACULTY OF COMPUTING AND INFORMATICS DEPARTMENT OF APPLIED COMPUTING AND IT</dc:title>
  <dc:creator>admin123</dc:creator>
  <cp:lastModifiedBy>Atuhurira Seith</cp:lastModifiedBy>
  <cp:revision>133</cp:revision>
  <cp:lastPrinted>2019-01-29T14:48:12Z</cp:lastPrinted>
  <dcterms:created xsi:type="dcterms:W3CDTF">2019-01-29T13:08:44Z</dcterms:created>
  <dcterms:modified xsi:type="dcterms:W3CDTF">2025-02-07T09:13:12Z</dcterms:modified>
</cp:coreProperties>
</file>