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4" r:id="rId4"/>
    <p:sldId id="265" r:id="rId5"/>
    <p:sldId id="263" r:id="rId6"/>
    <p:sldId id="266" r:id="rId7"/>
    <p:sldId id="258" r:id="rId8"/>
    <p:sldId id="259" r:id="rId9"/>
    <p:sldId id="268" r:id="rId10"/>
    <p:sldId id="269" r:id="rId11"/>
    <p:sldId id="270" r:id="rId12"/>
    <p:sldId id="271" r:id="rId13"/>
    <p:sldId id="260" r:id="rId14"/>
    <p:sldId id="261" r:id="rId15"/>
    <p:sldId id="262" r:id="rId16"/>
    <p:sldId id="26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p:cViewPr varScale="1">
        <p:scale>
          <a:sx n="85" d="100"/>
          <a:sy n="85" d="100"/>
        </p:scale>
        <p:origin x="6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496F43F-9F43-466A-A2AE-415D7E336BCE}"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6EC5C-95D9-416A-BB6B-25F5CB1D9EB7}" type="slidenum">
              <a:rPr lang="en-US" smtClean="0"/>
              <a:t>‹#›</a:t>
            </a:fld>
            <a:endParaRPr lang="en-US"/>
          </a:p>
        </p:txBody>
      </p:sp>
    </p:spTree>
    <p:extLst>
      <p:ext uri="{BB962C8B-B14F-4D97-AF65-F5344CB8AC3E}">
        <p14:creationId xmlns:p14="http://schemas.microsoft.com/office/powerpoint/2010/main" val="4145857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96F43F-9F43-466A-A2AE-415D7E336BCE}"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6EC5C-95D9-416A-BB6B-25F5CB1D9EB7}" type="slidenum">
              <a:rPr lang="en-US" smtClean="0"/>
              <a:t>‹#›</a:t>
            </a:fld>
            <a:endParaRPr lang="en-US"/>
          </a:p>
        </p:txBody>
      </p:sp>
    </p:spTree>
    <p:extLst>
      <p:ext uri="{BB962C8B-B14F-4D97-AF65-F5344CB8AC3E}">
        <p14:creationId xmlns:p14="http://schemas.microsoft.com/office/powerpoint/2010/main" val="3666505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96F43F-9F43-466A-A2AE-415D7E336BCE}"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6EC5C-95D9-416A-BB6B-25F5CB1D9EB7}"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331834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96F43F-9F43-466A-A2AE-415D7E336BCE}"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6EC5C-95D9-416A-BB6B-25F5CB1D9EB7}" type="slidenum">
              <a:rPr lang="en-US" smtClean="0"/>
              <a:t>‹#›</a:t>
            </a:fld>
            <a:endParaRPr lang="en-US"/>
          </a:p>
        </p:txBody>
      </p:sp>
    </p:spTree>
    <p:extLst>
      <p:ext uri="{BB962C8B-B14F-4D97-AF65-F5344CB8AC3E}">
        <p14:creationId xmlns:p14="http://schemas.microsoft.com/office/powerpoint/2010/main" val="30685424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96F43F-9F43-466A-A2AE-415D7E336BCE}"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6EC5C-95D9-416A-BB6B-25F5CB1D9EB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339520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96F43F-9F43-466A-A2AE-415D7E336BCE}"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6EC5C-95D9-416A-BB6B-25F5CB1D9EB7}" type="slidenum">
              <a:rPr lang="en-US" smtClean="0"/>
              <a:t>‹#›</a:t>
            </a:fld>
            <a:endParaRPr lang="en-US"/>
          </a:p>
        </p:txBody>
      </p:sp>
    </p:spTree>
    <p:extLst>
      <p:ext uri="{BB962C8B-B14F-4D97-AF65-F5344CB8AC3E}">
        <p14:creationId xmlns:p14="http://schemas.microsoft.com/office/powerpoint/2010/main" val="14172458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96F43F-9F43-466A-A2AE-415D7E336BCE}"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6EC5C-95D9-416A-BB6B-25F5CB1D9EB7}" type="slidenum">
              <a:rPr lang="en-US" smtClean="0"/>
              <a:t>‹#›</a:t>
            </a:fld>
            <a:endParaRPr lang="en-US"/>
          </a:p>
        </p:txBody>
      </p:sp>
    </p:spTree>
    <p:extLst>
      <p:ext uri="{BB962C8B-B14F-4D97-AF65-F5344CB8AC3E}">
        <p14:creationId xmlns:p14="http://schemas.microsoft.com/office/powerpoint/2010/main" val="41436113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96F43F-9F43-466A-A2AE-415D7E336BCE}"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6EC5C-95D9-416A-BB6B-25F5CB1D9EB7}" type="slidenum">
              <a:rPr lang="en-US" smtClean="0"/>
              <a:t>‹#›</a:t>
            </a:fld>
            <a:endParaRPr lang="en-US"/>
          </a:p>
        </p:txBody>
      </p:sp>
    </p:spTree>
    <p:extLst>
      <p:ext uri="{BB962C8B-B14F-4D97-AF65-F5344CB8AC3E}">
        <p14:creationId xmlns:p14="http://schemas.microsoft.com/office/powerpoint/2010/main" val="627394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96F43F-9F43-466A-A2AE-415D7E336BCE}"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6EC5C-95D9-416A-BB6B-25F5CB1D9EB7}" type="slidenum">
              <a:rPr lang="en-US" smtClean="0"/>
              <a:t>‹#›</a:t>
            </a:fld>
            <a:endParaRPr lang="en-US"/>
          </a:p>
        </p:txBody>
      </p:sp>
    </p:spTree>
    <p:extLst>
      <p:ext uri="{BB962C8B-B14F-4D97-AF65-F5344CB8AC3E}">
        <p14:creationId xmlns:p14="http://schemas.microsoft.com/office/powerpoint/2010/main" val="840427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96F43F-9F43-466A-A2AE-415D7E336BCE}"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6EC5C-95D9-416A-BB6B-25F5CB1D9EB7}" type="slidenum">
              <a:rPr lang="en-US" smtClean="0"/>
              <a:t>‹#›</a:t>
            </a:fld>
            <a:endParaRPr lang="en-US"/>
          </a:p>
        </p:txBody>
      </p:sp>
    </p:spTree>
    <p:extLst>
      <p:ext uri="{BB962C8B-B14F-4D97-AF65-F5344CB8AC3E}">
        <p14:creationId xmlns:p14="http://schemas.microsoft.com/office/powerpoint/2010/main" val="2017671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496F43F-9F43-466A-A2AE-415D7E336BCE}"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16EC5C-95D9-416A-BB6B-25F5CB1D9EB7}" type="slidenum">
              <a:rPr lang="en-US" smtClean="0"/>
              <a:t>‹#›</a:t>
            </a:fld>
            <a:endParaRPr lang="en-US"/>
          </a:p>
        </p:txBody>
      </p:sp>
    </p:spTree>
    <p:extLst>
      <p:ext uri="{BB962C8B-B14F-4D97-AF65-F5344CB8AC3E}">
        <p14:creationId xmlns:p14="http://schemas.microsoft.com/office/powerpoint/2010/main" val="3983825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496F43F-9F43-466A-A2AE-415D7E336BCE}" type="datetimeFigureOut">
              <a:rPr lang="en-US" smtClean="0"/>
              <a:t>1/20/2025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16EC5C-95D9-416A-BB6B-25F5CB1D9EB7}" type="slidenum">
              <a:rPr lang="en-US" smtClean="0"/>
              <a:t>‹#›</a:t>
            </a:fld>
            <a:endParaRPr lang="en-US"/>
          </a:p>
        </p:txBody>
      </p:sp>
    </p:spTree>
    <p:extLst>
      <p:ext uri="{BB962C8B-B14F-4D97-AF65-F5344CB8AC3E}">
        <p14:creationId xmlns:p14="http://schemas.microsoft.com/office/powerpoint/2010/main" val="641645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496F43F-9F43-466A-A2AE-415D7E336BCE}" type="datetimeFigureOut">
              <a:rPr lang="en-US" smtClean="0"/>
              <a:t>1/20/2025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16EC5C-95D9-416A-BB6B-25F5CB1D9EB7}" type="slidenum">
              <a:rPr lang="en-US" smtClean="0"/>
              <a:t>‹#›</a:t>
            </a:fld>
            <a:endParaRPr lang="en-US"/>
          </a:p>
        </p:txBody>
      </p:sp>
    </p:spTree>
    <p:extLst>
      <p:ext uri="{BB962C8B-B14F-4D97-AF65-F5344CB8AC3E}">
        <p14:creationId xmlns:p14="http://schemas.microsoft.com/office/powerpoint/2010/main" val="2887815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96F43F-9F43-466A-A2AE-415D7E336BCE}" type="datetimeFigureOut">
              <a:rPr lang="en-US" smtClean="0"/>
              <a:t>1/20/2025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16EC5C-95D9-416A-BB6B-25F5CB1D9EB7}" type="slidenum">
              <a:rPr lang="en-US" smtClean="0"/>
              <a:t>‹#›</a:t>
            </a:fld>
            <a:endParaRPr lang="en-US"/>
          </a:p>
        </p:txBody>
      </p:sp>
    </p:spTree>
    <p:extLst>
      <p:ext uri="{BB962C8B-B14F-4D97-AF65-F5344CB8AC3E}">
        <p14:creationId xmlns:p14="http://schemas.microsoft.com/office/powerpoint/2010/main" val="3957804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96F43F-9F43-466A-A2AE-415D7E336BCE}"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16EC5C-95D9-416A-BB6B-25F5CB1D9EB7}" type="slidenum">
              <a:rPr lang="en-US" smtClean="0"/>
              <a:t>‹#›</a:t>
            </a:fld>
            <a:endParaRPr lang="en-US"/>
          </a:p>
        </p:txBody>
      </p:sp>
    </p:spTree>
    <p:extLst>
      <p:ext uri="{BB962C8B-B14F-4D97-AF65-F5344CB8AC3E}">
        <p14:creationId xmlns:p14="http://schemas.microsoft.com/office/powerpoint/2010/main" val="1595283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96F43F-9F43-466A-A2AE-415D7E336BCE}"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16EC5C-95D9-416A-BB6B-25F5CB1D9EB7}" type="slidenum">
              <a:rPr lang="en-US" smtClean="0"/>
              <a:t>‹#›</a:t>
            </a:fld>
            <a:endParaRPr lang="en-US"/>
          </a:p>
        </p:txBody>
      </p:sp>
    </p:spTree>
    <p:extLst>
      <p:ext uri="{BB962C8B-B14F-4D97-AF65-F5344CB8AC3E}">
        <p14:creationId xmlns:p14="http://schemas.microsoft.com/office/powerpoint/2010/main" val="1415485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496F43F-9F43-466A-A2AE-415D7E336BCE}" type="datetimeFigureOut">
              <a:rPr lang="en-US" smtClean="0"/>
              <a:t>1/20/2025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D16EC5C-95D9-416A-BB6B-25F5CB1D9EB7}" type="slidenum">
              <a:rPr lang="en-US" smtClean="0"/>
              <a:t>‹#›</a:t>
            </a:fld>
            <a:endParaRPr lang="en-US"/>
          </a:p>
        </p:txBody>
      </p:sp>
    </p:spTree>
    <p:extLst>
      <p:ext uri="{BB962C8B-B14F-4D97-AF65-F5344CB8AC3E}">
        <p14:creationId xmlns:p14="http://schemas.microsoft.com/office/powerpoint/2010/main" val="38744195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Introduction </a:t>
            </a:r>
            <a:r>
              <a:rPr lang="en-US" b="1" dirty="0" smtClean="0"/>
              <a:t>To </a:t>
            </a:r>
            <a:r>
              <a:rPr lang="en-US" b="1" dirty="0"/>
              <a:t>Business </a:t>
            </a:r>
            <a:r>
              <a:rPr lang="en-US" b="1" dirty="0" smtClean="0"/>
              <a:t>And The </a:t>
            </a:r>
            <a:r>
              <a:rPr lang="en-US" b="1" dirty="0"/>
              <a:t>Business Environment</a:t>
            </a:r>
            <a:r>
              <a:rPr lang="en-US" dirty="0"/>
              <a:t/>
            </a:r>
            <a:br>
              <a:rPr lang="en-US" dirty="0"/>
            </a:br>
            <a:endParaRPr lang="en-US" dirty="0"/>
          </a:p>
        </p:txBody>
      </p:sp>
      <p:sp>
        <p:nvSpPr>
          <p:cNvPr id="3" name="Subtitle 2"/>
          <p:cNvSpPr>
            <a:spLocks noGrp="1"/>
          </p:cNvSpPr>
          <p:nvPr>
            <p:ph type="subTitle" idx="1"/>
          </p:nvPr>
        </p:nvSpPr>
        <p:spPr/>
        <p:txBody>
          <a:bodyPr/>
          <a:lstStyle/>
          <a:p>
            <a:r>
              <a:rPr lang="en-US" dirty="0" err="1"/>
              <a:t>Assoc</a:t>
            </a:r>
            <a:r>
              <a:rPr lang="en-US" dirty="0"/>
              <a:t> Prof Kimuli </a:t>
            </a:r>
            <a:r>
              <a:rPr lang="en-US" dirty="0" err="1"/>
              <a:t>Saadat</a:t>
            </a:r>
            <a:r>
              <a:rPr lang="en-US" dirty="0"/>
              <a:t> </a:t>
            </a:r>
            <a:r>
              <a:rPr lang="en-US" dirty="0" err="1"/>
              <a:t>Nakyejwe</a:t>
            </a:r>
            <a:r>
              <a:rPr lang="en-US" dirty="0"/>
              <a:t> </a:t>
            </a:r>
            <a:br>
              <a:rPr lang="en-US" dirty="0"/>
            </a:br>
            <a:r>
              <a:rPr lang="en-US" dirty="0"/>
              <a:t/>
            </a:r>
            <a:br>
              <a:rPr lang="en-US" dirty="0"/>
            </a:br>
            <a:r>
              <a:rPr lang="en-US" dirty="0"/>
              <a:t>Ms. Julie Joy Apio </a:t>
            </a:r>
          </a:p>
        </p:txBody>
      </p:sp>
    </p:spTree>
    <p:extLst>
      <p:ext uri="{BB962C8B-B14F-4D97-AF65-F5344CB8AC3E}">
        <p14:creationId xmlns:p14="http://schemas.microsoft.com/office/powerpoint/2010/main" val="3862223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External Business Environment</a:t>
            </a:r>
            <a:br>
              <a:rPr lang="en-US" b="1" dirty="0"/>
            </a:br>
            <a:endParaRPr lang="en-US" dirty="0"/>
          </a:p>
        </p:txBody>
      </p:sp>
      <p:sp>
        <p:nvSpPr>
          <p:cNvPr id="3" name="Content Placeholder 2"/>
          <p:cNvSpPr>
            <a:spLocks noGrp="1"/>
          </p:cNvSpPr>
          <p:nvPr>
            <p:ph idx="1"/>
          </p:nvPr>
        </p:nvSpPr>
        <p:spPr/>
        <p:txBody>
          <a:bodyPr/>
          <a:lstStyle/>
          <a:p>
            <a:r>
              <a:rPr lang="en-US" dirty="0" smtClean="0"/>
              <a:t>The </a:t>
            </a:r>
            <a:r>
              <a:rPr lang="en-US" dirty="0"/>
              <a:t>external environment comprises factors outside the business’s control that affect its performance. It is divided into the </a:t>
            </a:r>
            <a:r>
              <a:rPr lang="en-US" b="1" dirty="0"/>
              <a:t>micro</a:t>
            </a:r>
            <a:r>
              <a:rPr lang="en-US" dirty="0"/>
              <a:t> and </a:t>
            </a:r>
            <a:r>
              <a:rPr lang="en-US" b="1" dirty="0"/>
              <a:t>macro</a:t>
            </a:r>
            <a:r>
              <a:rPr lang="en-US" dirty="0"/>
              <a:t> environments.</a:t>
            </a:r>
          </a:p>
          <a:p>
            <a:endParaRPr lang="en-US" dirty="0"/>
          </a:p>
        </p:txBody>
      </p:sp>
    </p:spTree>
    <p:extLst>
      <p:ext uri="{BB962C8B-B14F-4D97-AF65-F5344CB8AC3E}">
        <p14:creationId xmlns:p14="http://schemas.microsoft.com/office/powerpoint/2010/main" val="143866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Micro Environment</a:t>
            </a:r>
            <a:br>
              <a:rPr lang="en-US" b="1" dirty="0"/>
            </a:br>
            <a:endParaRPr lang="en-US" dirty="0"/>
          </a:p>
        </p:txBody>
      </p:sp>
      <p:sp>
        <p:nvSpPr>
          <p:cNvPr id="3" name="Content Placeholder 2"/>
          <p:cNvSpPr>
            <a:spLocks noGrp="1"/>
          </p:cNvSpPr>
          <p:nvPr>
            <p:ph idx="1"/>
          </p:nvPr>
        </p:nvSpPr>
        <p:spPr>
          <a:xfrm>
            <a:off x="677334" y="1360449"/>
            <a:ext cx="8596668" cy="4680914"/>
          </a:xfrm>
        </p:spPr>
        <p:txBody>
          <a:bodyPr>
            <a:normAutofit fontScale="92500" lnSpcReduction="20000"/>
          </a:bodyPr>
          <a:lstStyle/>
          <a:p>
            <a:r>
              <a:rPr lang="en-US" dirty="0" smtClean="0"/>
              <a:t>This </a:t>
            </a:r>
            <a:r>
              <a:rPr lang="en-US" dirty="0"/>
              <a:t>refers to the immediate external factors that directly interact with and impact the business.</a:t>
            </a:r>
          </a:p>
          <a:p>
            <a:pPr marL="0" indent="0">
              <a:buNone/>
            </a:pPr>
            <a:endParaRPr lang="en-US" dirty="0" smtClean="0"/>
          </a:p>
          <a:p>
            <a:pPr marL="0" indent="0">
              <a:buNone/>
            </a:pPr>
            <a:r>
              <a:rPr lang="en-US" dirty="0" smtClean="0"/>
              <a:t>Key </a:t>
            </a:r>
            <a:r>
              <a:rPr lang="en-US" dirty="0"/>
              <a:t>components include:</a:t>
            </a:r>
          </a:p>
          <a:p>
            <a:r>
              <a:rPr lang="en-US" b="1" dirty="0"/>
              <a:t>Customers</a:t>
            </a:r>
            <a:r>
              <a:rPr lang="en-US" dirty="0"/>
              <a:t>: Consumer preferences and purchasing power shape demand for goods and services.</a:t>
            </a:r>
          </a:p>
          <a:p>
            <a:r>
              <a:rPr lang="en-US" b="1" dirty="0"/>
              <a:t>Suppliers</a:t>
            </a:r>
            <a:r>
              <a:rPr lang="en-US" dirty="0"/>
              <a:t>: Reliable suppliers ensure the smooth flow of raw materials and services.</a:t>
            </a:r>
          </a:p>
          <a:p>
            <a:r>
              <a:rPr lang="en-US" b="1" dirty="0"/>
              <a:t>Competitors</a:t>
            </a:r>
            <a:r>
              <a:rPr lang="en-US" dirty="0"/>
              <a:t>: The strategies and performance of rival businesses influence market positioning.</a:t>
            </a:r>
          </a:p>
          <a:p>
            <a:r>
              <a:rPr lang="en-US" b="1" dirty="0"/>
              <a:t>Intermediaries</a:t>
            </a:r>
            <a:r>
              <a:rPr lang="en-US" dirty="0"/>
              <a:t>: Agents, wholesalers, and distributors help businesses reach their target markets.</a:t>
            </a:r>
          </a:p>
          <a:p>
            <a:r>
              <a:rPr lang="en-US" b="1" dirty="0"/>
              <a:t>Publics</a:t>
            </a:r>
            <a:r>
              <a:rPr lang="en-US" dirty="0"/>
              <a:t>: Media, local communities, and other interest groups can influence a business’s reputation.</a:t>
            </a:r>
          </a:p>
          <a:p>
            <a:r>
              <a:rPr lang="en-US" b="1" dirty="0"/>
              <a:t>Example in Uganda</a:t>
            </a:r>
            <a:r>
              <a:rPr lang="en-US" dirty="0"/>
              <a:t>: The success of Uganda Breweries Ltd depends on customer loyalty, effective distribution networks, and competition with brands like Nile Breweries.</a:t>
            </a:r>
          </a:p>
          <a:p>
            <a:endParaRPr lang="en-US" dirty="0"/>
          </a:p>
        </p:txBody>
      </p:sp>
    </p:spTree>
    <p:extLst>
      <p:ext uri="{BB962C8B-B14F-4D97-AF65-F5344CB8AC3E}">
        <p14:creationId xmlns:p14="http://schemas.microsoft.com/office/powerpoint/2010/main" val="4163705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Macro Environment</a:t>
            </a:r>
            <a:br>
              <a:rPr lang="en-US" b="1" dirty="0"/>
            </a:br>
            <a:endParaRPr lang="en-US" dirty="0"/>
          </a:p>
        </p:txBody>
      </p:sp>
      <p:sp>
        <p:nvSpPr>
          <p:cNvPr id="3" name="Content Placeholder 2"/>
          <p:cNvSpPr>
            <a:spLocks noGrp="1"/>
          </p:cNvSpPr>
          <p:nvPr>
            <p:ph idx="1"/>
          </p:nvPr>
        </p:nvSpPr>
        <p:spPr>
          <a:xfrm>
            <a:off x="423747" y="1260088"/>
            <a:ext cx="8932126" cy="5107258"/>
          </a:xfrm>
        </p:spPr>
        <p:txBody>
          <a:bodyPr>
            <a:normAutofit fontScale="85000" lnSpcReduction="20000"/>
          </a:bodyPr>
          <a:lstStyle/>
          <a:p>
            <a:pPr marL="0" indent="0">
              <a:buNone/>
            </a:pPr>
            <a:r>
              <a:rPr lang="en-US" dirty="0" smtClean="0"/>
              <a:t>The </a:t>
            </a:r>
            <a:r>
              <a:rPr lang="en-US" dirty="0"/>
              <a:t>macro environment includes broader societal factors that indirectly affect businesses and are beyond their control.</a:t>
            </a:r>
          </a:p>
          <a:p>
            <a:pPr marL="0" indent="0">
              <a:buNone/>
            </a:pPr>
            <a:r>
              <a:rPr lang="en-US" dirty="0"/>
              <a:t>Key components include:</a:t>
            </a:r>
          </a:p>
          <a:p>
            <a:r>
              <a:rPr lang="en-US" b="1" dirty="0"/>
              <a:t>Economic Environment</a:t>
            </a:r>
            <a:r>
              <a:rPr lang="en-US" dirty="0"/>
              <a:t>: Inflation, interest rates, and GDP growth rates impact consumer purchasing power and business investment.</a:t>
            </a:r>
            <a:br>
              <a:rPr lang="en-US" dirty="0"/>
            </a:br>
            <a:r>
              <a:rPr lang="en-US" i="1" dirty="0"/>
              <a:t>Example</a:t>
            </a:r>
            <a:r>
              <a:rPr lang="en-US" dirty="0"/>
              <a:t>: Uganda’s economic reliance on agriculture means weather patterns and global commodity prices heavily influence the economy.</a:t>
            </a:r>
          </a:p>
          <a:p>
            <a:r>
              <a:rPr lang="en-US" b="1" dirty="0"/>
              <a:t>Political and Legal Environment</a:t>
            </a:r>
            <a:r>
              <a:rPr lang="en-US" dirty="0"/>
              <a:t>: Government policies, regulatory frameworks, and political stability play a crucial role in creating a conducive business climate.</a:t>
            </a:r>
            <a:br>
              <a:rPr lang="en-US" dirty="0"/>
            </a:br>
            <a:r>
              <a:rPr lang="en-US" i="1" dirty="0"/>
              <a:t>Example</a:t>
            </a:r>
            <a:r>
              <a:rPr lang="en-US" dirty="0"/>
              <a:t>: Tax incentives for foreign investors in Uganda’s oil and gas sector encourage investment.</a:t>
            </a:r>
          </a:p>
          <a:p>
            <a:r>
              <a:rPr lang="en-US" b="1" dirty="0"/>
              <a:t>Technological Environment</a:t>
            </a:r>
            <a:r>
              <a:rPr lang="en-US" dirty="0"/>
              <a:t>: Innovations in technology drive efficiency, productivity, and new business opportunities.</a:t>
            </a:r>
            <a:br>
              <a:rPr lang="en-US" dirty="0"/>
            </a:br>
            <a:r>
              <a:rPr lang="en-US" i="1" dirty="0"/>
              <a:t>Example</a:t>
            </a:r>
            <a:r>
              <a:rPr lang="en-US" dirty="0"/>
              <a:t>: The adoption of mobile money in Uganda has revolutionized financial inclusion.</a:t>
            </a:r>
          </a:p>
          <a:p>
            <a:r>
              <a:rPr lang="en-US" b="1" dirty="0"/>
              <a:t>Social and Cultural Environment</a:t>
            </a:r>
            <a:r>
              <a:rPr lang="en-US" dirty="0"/>
              <a:t>: Social norms, cultural values, and demographic trends influence consumer behavior.</a:t>
            </a:r>
            <a:br>
              <a:rPr lang="en-US" dirty="0"/>
            </a:br>
            <a:r>
              <a:rPr lang="en-US" i="1" dirty="0"/>
              <a:t>Example</a:t>
            </a:r>
            <a:r>
              <a:rPr lang="en-US" dirty="0"/>
              <a:t>: Uganda’s youthful population drives demand for technology-related products and services.</a:t>
            </a:r>
          </a:p>
          <a:p>
            <a:r>
              <a:rPr lang="en-US" b="1" dirty="0"/>
              <a:t>Environmental/Natural Environment</a:t>
            </a:r>
            <a:r>
              <a:rPr lang="en-US" dirty="0"/>
              <a:t>: Availability of natural resources, climate change, and sustainability concerns impact business operations.</a:t>
            </a:r>
            <a:br>
              <a:rPr lang="en-US" dirty="0"/>
            </a:br>
            <a:r>
              <a:rPr lang="en-US" i="1" dirty="0"/>
              <a:t>Example</a:t>
            </a:r>
            <a:r>
              <a:rPr lang="en-US" dirty="0"/>
              <a:t>: Tourism businesses in Uganda depend on the preservation of natural attractions like national parks.</a:t>
            </a:r>
          </a:p>
          <a:p>
            <a:endParaRPr lang="en-US" dirty="0"/>
          </a:p>
        </p:txBody>
      </p:sp>
    </p:spTree>
    <p:extLst>
      <p:ext uri="{BB962C8B-B14F-4D97-AF65-F5344CB8AC3E}">
        <p14:creationId xmlns:p14="http://schemas.microsoft.com/office/powerpoint/2010/main" val="2251661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Globalization and Business Environment</a:t>
            </a:r>
            <a:endParaRPr lang="en-US" b="1" dirty="0"/>
          </a:p>
        </p:txBody>
      </p:sp>
      <p:sp>
        <p:nvSpPr>
          <p:cNvPr id="3" name="Content Placeholder 2"/>
          <p:cNvSpPr>
            <a:spLocks noGrp="1"/>
          </p:cNvSpPr>
          <p:nvPr>
            <p:ph idx="1"/>
          </p:nvPr>
        </p:nvSpPr>
        <p:spPr/>
        <p:txBody>
          <a:bodyPr/>
          <a:lstStyle/>
          <a:p>
            <a:r>
              <a:rPr lang="en-US" b="1" dirty="0" smtClean="0"/>
              <a:t>Globalization</a:t>
            </a:r>
            <a:r>
              <a:rPr lang="en-US" dirty="0" smtClean="0"/>
              <a:t>:</a:t>
            </a:r>
          </a:p>
          <a:p>
            <a:r>
              <a:rPr lang="en-US" b="1" dirty="0" smtClean="0"/>
              <a:t>Market Access</a:t>
            </a:r>
            <a:r>
              <a:rPr lang="en-US" dirty="0" smtClean="0"/>
              <a:t>: Ugandan entrepreneurs can now access international markets for exports, particularly for coffee, tea, and other high-value agricultural products.</a:t>
            </a:r>
          </a:p>
          <a:p>
            <a:r>
              <a:rPr lang="en-US" b="1" dirty="0" smtClean="0"/>
              <a:t>Foreign Direct Investment (FDI)</a:t>
            </a:r>
            <a:r>
              <a:rPr lang="en-US" dirty="0" smtClean="0"/>
              <a:t>: Globalization has attracted investment in infrastructure, energy, and technology sectors, enhancing productivity and job creation.</a:t>
            </a:r>
          </a:p>
          <a:p>
            <a:r>
              <a:rPr lang="en-US" b="1" dirty="0" smtClean="0"/>
              <a:t>Competition</a:t>
            </a:r>
            <a:r>
              <a:rPr lang="en-US" dirty="0" smtClean="0"/>
              <a:t>: While globalization fosters growth, it also exposes local businesses to competition from foreign firms, necessitating improvements in quality and efficiency.</a:t>
            </a:r>
          </a:p>
          <a:p>
            <a:endParaRPr lang="en-US" dirty="0"/>
          </a:p>
        </p:txBody>
      </p:sp>
    </p:spTree>
    <p:extLst>
      <p:ext uri="{BB962C8B-B14F-4D97-AF65-F5344CB8AC3E}">
        <p14:creationId xmlns:p14="http://schemas.microsoft.com/office/powerpoint/2010/main" val="2823497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Digital Transformation and Business Environment</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Digital </a:t>
            </a:r>
            <a:r>
              <a:rPr lang="en-US" b="1" dirty="0" err="1" smtClean="0"/>
              <a:t>Transformation</a:t>
            </a:r>
            <a:r>
              <a:rPr lang="en-US" dirty="0" err="1" smtClean="0"/>
              <a:t>:The</a:t>
            </a:r>
            <a:r>
              <a:rPr lang="en-US" dirty="0" smtClean="0"/>
              <a:t> rising adoption of digital platforms has expanded the scope of businesses into online retail, digital marketing, and delivery services. Platforms like </a:t>
            </a:r>
            <a:r>
              <a:rPr lang="en-US" dirty="0" err="1" smtClean="0"/>
              <a:t>Jumia</a:t>
            </a:r>
            <a:r>
              <a:rPr lang="en-US" dirty="0" smtClean="0"/>
              <a:t> and </a:t>
            </a:r>
            <a:r>
              <a:rPr lang="en-US" dirty="0" err="1" smtClean="0"/>
              <a:t>SafeBoda</a:t>
            </a:r>
            <a:r>
              <a:rPr lang="en-US" dirty="0" smtClean="0"/>
              <a:t> illustrate the potential of e-commerce in Uganda.</a:t>
            </a:r>
          </a:p>
          <a:p>
            <a:r>
              <a:rPr lang="en-US" b="1" dirty="0" smtClean="0"/>
              <a:t>Financial Inclusion</a:t>
            </a:r>
            <a:r>
              <a:rPr lang="en-US" dirty="0" smtClean="0"/>
              <a:t>: Mobile money services, pioneered by platforms like MTN and Airtel in Uganda, have revolutionized access to financial services, particularly in rural areas.</a:t>
            </a:r>
          </a:p>
          <a:p>
            <a:r>
              <a:rPr lang="en-US" b="1" dirty="0" smtClean="0"/>
              <a:t>E-Commerce Growth</a:t>
            </a:r>
            <a:r>
              <a:rPr lang="en-US" dirty="0" smtClean="0"/>
              <a:t>: Online platforms like </a:t>
            </a:r>
            <a:r>
              <a:rPr lang="en-US" dirty="0" err="1" smtClean="0"/>
              <a:t>Jumia</a:t>
            </a:r>
            <a:r>
              <a:rPr lang="en-US" dirty="0" smtClean="0"/>
              <a:t> are enabling businesses to reach broader audiences, especially as internet penetration improves across East Africa.</a:t>
            </a:r>
          </a:p>
          <a:p>
            <a:r>
              <a:rPr lang="en-US" b="1" dirty="0" smtClean="0"/>
              <a:t>Innovation Ecosystems</a:t>
            </a:r>
            <a:r>
              <a:rPr lang="en-US" dirty="0" smtClean="0"/>
              <a:t>: The rise of innovation hubs, such as Uganda’s Innovation Village, demonstrates the transformative potential of digital technologies in fostering entrepreneurship.</a:t>
            </a:r>
          </a:p>
          <a:p>
            <a:endParaRPr lang="en-US" dirty="0"/>
          </a:p>
        </p:txBody>
      </p:sp>
    </p:spTree>
    <p:extLst>
      <p:ext uri="{BB962C8B-B14F-4D97-AF65-F5344CB8AC3E}">
        <p14:creationId xmlns:p14="http://schemas.microsoft.com/office/powerpoint/2010/main" val="4011023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Challenges of digital transformation and globalization</a:t>
            </a:r>
            <a:endParaRPr lang="en-US" b="1" dirty="0"/>
          </a:p>
        </p:txBody>
      </p:sp>
      <p:sp>
        <p:nvSpPr>
          <p:cNvPr id="3" name="Content Placeholder 2"/>
          <p:cNvSpPr>
            <a:spLocks noGrp="1"/>
          </p:cNvSpPr>
          <p:nvPr>
            <p:ph idx="1"/>
          </p:nvPr>
        </p:nvSpPr>
        <p:spPr/>
        <p:txBody>
          <a:bodyPr/>
          <a:lstStyle/>
          <a:p>
            <a:r>
              <a:rPr lang="en-US" dirty="0" smtClean="0"/>
              <a:t>Limited internet access, digital skills gaps, and inadequate infrastructure constrain the full potential of digital transformation in Uganda. </a:t>
            </a:r>
          </a:p>
          <a:p>
            <a:r>
              <a:rPr lang="en-US" dirty="0"/>
              <a:t>G</a:t>
            </a:r>
            <a:r>
              <a:rPr lang="en-US" dirty="0" smtClean="0"/>
              <a:t>lobalization has sometimes exacerbated inequalities, as small and medium enterprises (SMEs) struggle to compete with global giants</a:t>
            </a:r>
            <a:endParaRPr lang="en-US" dirty="0"/>
          </a:p>
        </p:txBody>
      </p:sp>
    </p:spTree>
    <p:extLst>
      <p:ext uri="{BB962C8B-B14F-4D97-AF65-F5344CB8AC3E}">
        <p14:creationId xmlns:p14="http://schemas.microsoft.com/office/powerpoint/2010/main" val="40972624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Thank you for listening</a:t>
            </a:r>
            <a:endParaRPr lang="en-US" dirty="0"/>
          </a:p>
        </p:txBody>
      </p:sp>
      <p:sp>
        <p:nvSpPr>
          <p:cNvPr id="5" name="Subtitle 4"/>
          <p:cNvSpPr>
            <a:spLocks noGrp="1"/>
          </p:cNvSpPr>
          <p:nvPr>
            <p:ph type="subTitle" idx="1"/>
          </p:nvPr>
        </p:nvSpPr>
        <p:spPr/>
        <p:txBody>
          <a:bodyPr/>
          <a:lstStyle/>
          <a:p>
            <a:r>
              <a:rPr lang="en-US" dirty="0" err="1" smtClean="0"/>
              <a:t>Lets</a:t>
            </a:r>
            <a:r>
              <a:rPr lang="en-US" dirty="0" smtClean="0"/>
              <a:t> meet again for topic 2 </a:t>
            </a:r>
            <a:endParaRPr lang="en-US" dirty="0"/>
          </a:p>
        </p:txBody>
      </p:sp>
    </p:spTree>
    <p:extLst>
      <p:ext uri="{BB962C8B-B14F-4D97-AF65-F5344CB8AC3E}">
        <p14:creationId xmlns:p14="http://schemas.microsoft.com/office/powerpoint/2010/main" val="1838390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Understanding Business</a:t>
            </a:r>
            <a:endParaRPr lang="en-US" b="1" dirty="0"/>
          </a:p>
        </p:txBody>
      </p:sp>
      <p:sp>
        <p:nvSpPr>
          <p:cNvPr id="3" name="Content Placeholder 2"/>
          <p:cNvSpPr>
            <a:spLocks noGrp="1"/>
          </p:cNvSpPr>
          <p:nvPr>
            <p:ph idx="1"/>
          </p:nvPr>
        </p:nvSpPr>
        <p:spPr>
          <a:xfrm>
            <a:off x="677334" y="1393903"/>
            <a:ext cx="8678539" cy="4647460"/>
          </a:xfrm>
        </p:spPr>
        <p:txBody>
          <a:bodyPr>
            <a:normAutofit lnSpcReduction="10000"/>
          </a:bodyPr>
          <a:lstStyle/>
          <a:p>
            <a:r>
              <a:rPr lang="en-US" dirty="0" smtClean="0"/>
              <a:t>Business can be broadly defined as any lawful economic activity undertaken with the objective of producing goods or services to satisfy human needs and earn profit. </a:t>
            </a:r>
          </a:p>
          <a:p>
            <a:r>
              <a:rPr lang="en-US" dirty="0" smtClean="0"/>
              <a:t>In the East African context, particularly in Uganda, business encompasses formal enterprises such as manufacturing, trade, and services, alongside informal ventures like subsistence agriculture and petty trade. </a:t>
            </a:r>
          </a:p>
          <a:p>
            <a:r>
              <a:rPr lang="en-US" dirty="0" smtClean="0"/>
              <a:t>The diversity of businesses in the region reflects its socio-economic fabric, with a growing focus on agribusiness, tourism, and small-scale industries.</a:t>
            </a:r>
          </a:p>
          <a:p>
            <a:endParaRPr lang="en-US" dirty="0"/>
          </a:p>
          <a:p>
            <a:r>
              <a:rPr lang="en-US" dirty="0"/>
              <a:t>The business environment refers to the aggregate of all external and internal factors that influence a business's operations, performance, and decision-making. It encompasses various elements such as economic conditions, legal frameworks, technological advancements, social trends, and environmental considerations. These factors interact dynamically to create opportunities and challenges for businesses.</a:t>
            </a:r>
          </a:p>
        </p:txBody>
      </p:sp>
    </p:spTree>
    <p:extLst>
      <p:ext uri="{BB962C8B-B14F-4D97-AF65-F5344CB8AC3E}">
        <p14:creationId xmlns:p14="http://schemas.microsoft.com/office/powerpoint/2010/main" val="1155448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nature of businesses in Uganda</a:t>
            </a:r>
            <a:endParaRPr lang="en-US" b="1" dirty="0"/>
          </a:p>
        </p:txBody>
      </p:sp>
      <p:sp>
        <p:nvSpPr>
          <p:cNvPr id="3" name="Content Placeholder 2"/>
          <p:cNvSpPr>
            <a:spLocks noGrp="1"/>
          </p:cNvSpPr>
          <p:nvPr>
            <p:ph idx="1"/>
          </p:nvPr>
        </p:nvSpPr>
        <p:spPr>
          <a:xfrm>
            <a:off x="838200" y="1690688"/>
            <a:ext cx="8763000" cy="4486275"/>
          </a:xfrm>
        </p:spPr>
        <p:txBody>
          <a:bodyPr>
            <a:normAutofit/>
          </a:bodyPr>
          <a:lstStyle/>
          <a:p>
            <a:r>
              <a:rPr lang="en-US" dirty="0" smtClean="0"/>
              <a:t>In the East African context, particularly in Uganda, business encompasses formal enterprises such as manufacturing, trade, and services, alongside informal ventures like subsistence agriculture and petty trade. </a:t>
            </a:r>
          </a:p>
          <a:p>
            <a:r>
              <a:rPr lang="en-US" dirty="0" smtClean="0"/>
              <a:t>The nature of business in Uganda and East Africa is shaped by several factors, including cultural norms, resource endowments, market size, and regulatory frameworks. </a:t>
            </a:r>
          </a:p>
          <a:p>
            <a:r>
              <a:rPr lang="en-US" dirty="0" smtClean="0"/>
              <a:t>For instance, Uganda’s economy relies heavily on agriculture, which employs over 70% of the population and provides raw materials for agro-based industries. Similarly, the regional integration efforts under the East African Community (EAC) provide businesses with opportunities for cross-border trade and investment.</a:t>
            </a:r>
          </a:p>
          <a:p>
            <a:r>
              <a:rPr lang="en-US" dirty="0" smtClean="0"/>
              <a:t>The diversity of businesses in the region reflects its socio-economic fabric, with a growing focus on agribusiness, tourism, and small-scale industries.</a:t>
            </a:r>
          </a:p>
          <a:p>
            <a:endParaRPr lang="en-US" dirty="0"/>
          </a:p>
        </p:txBody>
      </p:sp>
    </p:spTree>
    <p:extLst>
      <p:ext uri="{BB962C8B-B14F-4D97-AF65-F5344CB8AC3E}">
        <p14:creationId xmlns:p14="http://schemas.microsoft.com/office/powerpoint/2010/main" val="772391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224" y="613317"/>
            <a:ext cx="8675649" cy="5563646"/>
          </a:xfrm>
        </p:spPr>
        <p:txBody>
          <a:bodyPr>
            <a:normAutofit/>
          </a:bodyPr>
          <a:lstStyle/>
          <a:p>
            <a:r>
              <a:rPr lang="en-US" dirty="0" smtClean="0"/>
              <a:t>Primary Sector: Dominated by agriculture, forestry, and fishing, this sector employs over 70% of the population. Key activities include crop farming, livestock rearing, and fish farming, with coffee, tea, and maize as major exports.</a:t>
            </a:r>
          </a:p>
          <a:p>
            <a:r>
              <a:rPr lang="en-US" dirty="0" smtClean="0"/>
              <a:t>Secondary Sector: This includes manufacturing, construction, and industrial activities. Agro-processing industries, such as those producing coffee and dairy products, play a significant role.</a:t>
            </a:r>
          </a:p>
          <a:p>
            <a:r>
              <a:rPr lang="en-US" dirty="0" smtClean="0"/>
              <a:t>Tertiary Sector: Services such as banking, telecommunications, tourism, and retail trade are growing rapidly, supported by urbanization and technological advancements.</a:t>
            </a:r>
          </a:p>
          <a:p>
            <a:r>
              <a:rPr lang="en-US" dirty="0" smtClean="0"/>
              <a:t>Micro, Small, and Medium Enterprises (MSMEs):MSMEs form the backbone of Uganda’s economy, accounting for approximately 90% of the private sector. They contribute significantly to employment and GDP but face challenges such as limited access to financing, skills gaps, and regulatory bottlenecks.</a:t>
            </a:r>
            <a:endParaRPr lang="en-US" dirty="0"/>
          </a:p>
        </p:txBody>
      </p:sp>
    </p:spTree>
    <p:extLst>
      <p:ext uri="{BB962C8B-B14F-4D97-AF65-F5344CB8AC3E}">
        <p14:creationId xmlns:p14="http://schemas.microsoft.com/office/powerpoint/2010/main" val="2714459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scope of businesses</a:t>
            </a:r>
            <a:endParaRPr lang="en-US" b="1" dirty="0"/>
          </a:p>
        </p:txBody>
      </p:sp>
      <p:sp>
        <p:nvSpPr>
          <p:cNvPr id="3" name="Content Placeholder 2"/>
          <p:cNvSpPr>
            <a:spLocks noGrp="1"/>
          </p:cNvSpPr>
          <p:nvPr>
            <p:ph idx="1"/>
          </p:nvPr>
        </p:nvSpPr>
        <p:spPr/>
        <p:txBody>
          <a:bodyPr/>
          <a:lstStyle/>
          <a:p>
            <a:r>
              <a:rPr lang="en-US" dirty="0" smtClean="0"/>
              <a:t>The scope of business in this region is expanding rapidly due to demographic trends (a youthful population), urbanization, regional </a:t>
            </a:r>
            <a:r>
              <a:rPr lang="en-US" dirty="0" err="1" smtClean="0"/>
              <a:t>intergration</a:t>
            </a:r>
            <a:r>
              <a:rPr lang="en-US" dirty="0" smtClean="0"/>
              <a:t> and the increasing adoption of technology. Emerging sectors such as </a:t>
            </a:r>
            <a:r>
              <a:rPr lang="en-US" dirty="0" err="1" smtClean="0"/>
              <a:t>fintech</a:t>
            </a:r>
            <a:r>
              <a:rPr lang="en-US" dirty="0" smtClean="0"/>
              <a:t>, e-commerce, and renewable energy are redefining traditional business models and creating new opportunities for growth.</a:t>
            </a:r>
            <a:endParaRPr lang="en-US" dirty="0"/>
          </a:p>
        </p:txBody>
      </p:sp>
    </p:spTree>
    <p:extLst>
      <p:ext uri="{BB962C8B-B14F-4D97-AF65-F5344CB8AC3E}">
        <p14:creationId xmlns:p14="http://schemas.microsoft.com/office/powerpoint/2010/main" val="139022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6771" y="301083"/>
            <a:ext cx="8352263" cy="5875880"/>
          </a:xfrm>
        </p:spPr>
        <p:txBody>
          <a:bodyPr>
            <a:normAutofit lnSpcReduction="10000"/>
          </a:bodyPr>
          <a:lstStyle/>
          <a:p>
            <a:r>
              <a:rPr lang="en-US" dirty="0" smtClean="0"/>
              <a:t>Domestic </a:t>
            </a:r>
            <a:r>
              <a:rPr lang="en-US" dirty="0" err="1" smtClean="0"/>
              <a:t>Trade:The</a:t>
            </a:r>
            <a:r>
              <a:rPr lang="en-US" dirty="0" smtClean="0"/>
              <a:t> local market provides opportunities for businesses in retail, wholesale, and small-scale manufacturing. The demand for basic goods and services is growing, fueled by a youthful and expanding population.</a:t>
            </a:r>
          </a:p>
          <a:p>
            <a:r>
              <a:rPr lang="en-US" dirty="0" smtClean="0"/>
              <a:t>Regional </a:t>
            </a:r>
            <a:r>
              <a:rPr lang="en-US" dirty="0" err="1" smtClean="0"/>
              <a:t>Trade:As</a:t>
            </a:r>
            <a:r>
              <a:rPr lang="en-US" dirty="0" smtClean="0"/>
              <a:t> a member of the East African Community (EAC) and the Common Market for Eastern and Southern Africa (COMESA), Uganda has access to larger regional markets. Cross-border trade, particularly in agricultural products and manufactured goods, is a critical aspect of the business scope.</a:t>
            </a:r>
          </a:p>
          <a:p>
            <a:r>
              <a:rPr lang="en-US" dirty="0" smtClean="0"/>
              <a:t>Export-Oriented </a:t>
            </a:r>
            <a:r>
              <a:rPr lang="en-US" dirty="0" err="1" smtClean="0"/>
              <a:t>Activities:Uganda's</a:t>
            </a:r>
            <a:r>
              <a:rPr lang="en-US" dirty="0" smtClean="0"/>
              <a:t> businesses engage in exporting agricultural commodities such as coffee (the country’s leading foreign exchange earner), tea, and fish. With global markets increasingly demanding organic and sustainable products, Uganda’s organic farming practices provide a competitive edge.</a:t>
            </a:r>
          </a:p>
          <a:p>
            <a:r>
              <a:rPr lang="en-US" dirty="0" smtClean="0"/>
              <a:t>Emerging </a:t>
            </a:r>
            <a:r>
              <a:rPr lang="en-US" dirty="0" err="1" smtClean="0"/>
              <a:t>Sectors:Technology</a:t>
            </a:r>
            <a:r>
              <a:rPr lang="en-US" dirty="0" smtClean="0"/>
              <a:t> and Innovation: The ICT sector is rapidly expanding, with </a:t>
            </a:r>
            <a:r>
              <a:rPr lang="en-US" dirty="0" err="1" smtClean="0"/>
              <a:t>fintech</a:t>
            </a:r>
            <a:r>
              <a:rPr lang="en-US" dirty="0" smtClean="0"/>
              <a:t>, software development, and digital platforms driving </a:t>
            </a:r>
            <a:r>
              <a:rPr lang="en-US" dirty="0" err="1" smtClean="0"/>
              <a:t>growth.Tourism</a:t>
            </a:r>
            <a:r>
              <a:rPr lang="en-US" dirty="0" smtClean="0"/>
              <a:t>: Uganda’s natural attractions, such as gorilla trekking in </a:t>
            </a:r>
            <a:r>
              <a:rPr lang="en-US" dirty="0" err="1" smtClean="0"/>
              <a:t>Bwindi</a:t>
            </a:r>
            <a:r>
              <a:rPr lang="en-US" dirty="0" smtClean="0"/>
              <a:t> Impenetrable National Park and rafting on the Nile, position tourism as a high-potential </a:t>
            </a:r>
            <a:r>
              <a:rPr lang="en-US" dirty="0" err="1" smtClean="0"/>
              <a:t>sector.Oil</a:t>
            </a:r>
            <a:r>
              <a:rPr lang="en-US" dirty="0" smtClean="0"/>
              <a:t> and Gas: Recent discoveries of oil in the </a:t>
            </a:r>
            <a:r>
              <a:rPr lang="en-US" dirty="0" err="1" smtClean="0"/>
              <a:t>Albertine</a:t>
            </a:r>
            <a:r>
              <a:rPr lang="en-US" dirty="0" smtClean="0"/>
              <a:t> region present opportunities for businesses in exploration, production, and auxiliary services.</a:t>
            </a:r>
            <a:endParaRPr lang="en-US" dirty="0"/>
          </a:p>
        </p:txBody>
      </p:sp>
    </p:spTree>
    <p:extLst>
      <p:ext uri="{BB962C8B-B14F-4D97-AF65-F5344CB8AC3E}">
        <p14:creationId xmlns:p14="http://schemas.microsoft.com/office/powerpoint/2010/main" val="3651492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Characteristics </a:t>
            </a:r>
            <a:r>
              <a:rPr lang="en-US" b="1" dirty="0" smtClean="0"/>
              <a:t>of the </a:t>
            </a:r>
            <a:r>
              <a:rPr lang="en-US" b="1" dirty="0" smtClean="0"/>
              <a:t>Business Environment</a:t>
            </a:r>
            <a:br>
              <a:rPr lang="en-US" b="1" dirty="0" smtClean="0"/>
            </a:br>
            <a:endParaRPr lang="en-US" dirty="0"/>
          </a:p>
        </p:txBody>
      </p:sp>
      <p:sp>
        <p:nvSpPr>
          <p:cNvPr id="3" name="Content Placeholder 2"/>
          <p:cNvSpPr>
            <a:spLocks noGrp="1"/>
          </p:cNvSpPr>
          <p:nvPr>
            <p:ph idx="1"/>
          </p:nvPr>
        </p:nvSpPr>
        <p:spPr>
          <a:xfrm>
            <a:off x="677334" y="1260089"/>
            <a:ext cx="8596668" cy="4781274"/>
          </a:xfrm>
        </p:spPr>
        <p:txBody>
          <a:bodyPr>
            <a:normAutofit/>
          </a:bodyPr>
          <a:lstStyle/>
          <a:p>
            <a:pPr marL="0" indent="0">
              <a:buNone/>
            </a:pPr>
            <a:r>
              <a:rPr lang="en-US" dirty="0" smtClean="0"/>
              <a:t>The business environment comprises all external and internal factors influencing an enterprise's operations. These include economic, socio-cultural, political, technological, legal, and ecological factors. In the Ugandan and East African context, the following characteristics are notable:</a:t>
            </a:r>
          </a:p>
          <a:p>
            <a:r>
              <a:rPr lang="en-US" b="1" dirty="0" smtClean="0"/>
              <a:t>Dynamic Nature</a:t>
            </a:r>
            <a:r>
              <a:rPr lang="en-US" dirty="0" smtClean="0"/>
              <a:t>: The business environment is constantly changing due to factors such as regulatory reforms, global economic trends, and technological advancements.</a:t>
            </a:r>
          </a:p>
          <a:p>
            <a:r>
              <a:rPr lang="en-US" b="1" dirty="0" smtClean="0"/>
              <a:t>Diverse Stakeholders</a:t>
            </a:r>
            <a:r>
              <a:rPr lang="en-US" dirty="0" smtClean="0"/>
              <a:t>: Businesses interact with a wide range of stakeholders, including government agencies, customers, suppliers, and community groups.</a:t>
            </a:r>
          </a:p>
          <a:p>
            <a:r>
              <a:rPr lang="en-US" b="1" dirty="0" smtClean="0"/>
              <a:t>Influence of Informality</a:t>
            </a:r>
            <a:r>
              <a:rPr lang="en-US" dirty="0" smtClean="0"/>
              <a:t>: The informal sector dominates many aspects of the economy, particularly in Uganda, where it accounts for about 50% of GDP.</a:t>
            </a:r>
          </a:p>
          <a:p>
            <a:endParaRPr lang="en-US" dirty="0"/>
          </a:p>
        </p:txBody>
      </p:sp>
    </p:spTree>
    <p:extLst>
      <p:ext uri="{BB962C8B-B14F-4D97-AF65-F5344CB8AC3E}">
        <p14:creationId xmlns:p14="http://schemas.microsoft.com/office/powerpoint/2010/main" val="3213232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Importance of understanding the </a:t>
            </a:r>
            <a:r>
              <a:rPr lang="en-US" b="1" dirty="0"/>
              <a:t>b</a:t>
            </a:r>
            <a:r>
              <a:rPr lang="en-US" b="1" dirty="0" smtClean="0"/>
              <a:t>usiness environment</a:t>
            </a:r>
            <a:endParaRPr lang="en-US" b="1" dirty="0"/>
          </a:p>
        </p:txBody>
      </p:sp>
      <p:sp>
        <p:nvSpPr>
          <p:cNvPr id="3" name="Content Placeholder 2"/>
          <p:cNvSpPr>
            <a:spLocks noGrp="1"/>
          </p:cNvSpPr>
          <p:nvPr>
            <p:ph idx="1"/>
          </p:nvPr>
        </p:nvSpPr>
        <p:spPr/>
        <p:txBody>
          <a:bodyPr>
            <a:normAutofit/>
          </a:bodyPr>
          <a:lstStyle/>
          <a:p>
            <a:pPr marL="0" indent="0">
              <a:buNone/>
            </a:pPr>
            <a:r>
              <a:rPr lang="en-US" dirty="0" smtClean="0"/>
              <a:t>The importance of understanding the business environment lies in its role as a determinant of success or failure. For businesses in East Africa, awareness of environmental factors enables them to:</a:t>
            </a:r>
          </a:p>
          <a:p>
            <a:r>
              <a:rPr lang="en-US" b="1" dirty="0" smtClean="0"/>
              <a:t>Adapt to Challenges</a:t>
            </a:r>
            <a:r>
              <a:rPr lang="en-US" dirty="0" smtClean="0"/>
              <a:t>: For example, navigating high transportation costs in landlocked countries like Uganda requires innovation in supply chain management.</a:t>
            </a:r>
          </a:p>
          <a:p>
            <a:r>
              <a:rPr lang="en-US" b="1" dirty="0" smtClean="0"/>
              <a:t>Seize Opportunities</a:t>
            </a:r>
            <a:r>
              <a:rPr lang="en-US" dirty="0" smtClean="0"/>
              <a:t>: The implementation of the African Continental Free Trade Area (</a:t>
            </a:r>
            <a:r>
              <a:rPr lang="en-US" dirty="0" err="1" smtClean="0"/>
              <a:t>AfCFTA</a:t>
            </a:r>
            <a:r>
              <a:rPr lang="en-US" dirty="0" smtClean="0"/>
              <a:t>) creates new markets for locally produced goods and services.</a:t>
            </a:r>
          </a:p>
          <a:p>
            <a:r>
              <a:rPr lang="en-US" b="1" dirty="0" smtClean="0"/>
              <a:t>Mitigate Risks</a:t>
            </a:r>
            <a:r>
              <a:rPr lang="en-US" dirty="0" smtClean="0"/>
              <a:t>: Understanding political dynamics can help businesses manage regulatory uncertainties and avoid disruptions.</a:t>
            </a:r>
          </a:p>
          <a:p>
            <a:endParaRPr lang="en-US" dirty="0"/>
          </a:p>
        </p:txBody>
      </p:sp>
    </p:spTree>
    <p:extLst>
      <p:ext uri="{BB962C8B-B14F-4D97-AF65-F5344CB8AC3E}">
        <p14:creationId xmlns:p14="http://schemas.microsoft.com/office/powerpoint/2010/main" val="1479742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Business Environment</a:t>
            </a:r>
            <a:endParaRPr lang="en-US" dirty="0"/>
          </a:p>
        </p:txBody>
      </p:sp>
      <p:sp>
        <p:nvSpPr>
          <p:cNvPr id="3" name="Content Placeholder 2"/>
          <p:cNvSpPr>
            <a:spLocks noGrp="1"/>
          </p:cNvSpPr>
          <p:nvPr>
            <p:ph idx="1"/>
          </p:nvPr>
        </p:nvSpPr>
        <p:spPr>
          <a:xfrm>
            <a:off x="223023" y="1494263"/>
            <a:ext cx="9389327" cy="4547099"/>
          </a:xfrm>
        </p:spPr>
        <p:txBody>
          <a:bodyPr/>
          <a:lstStyle/>
          <a:p>
            <a:r>
              <a:rPr lang="en-US" dirty="0"/>
              <a:t>Internal Business </a:t>
            </a:r>
            <a:r>
              <a:rPr lang="en-US" dirty="0" err="1"/>
              <a:t>EnvironmentThe</a:t>
            </a:r>
            <a:r>
              <a:rPr lang="en-US" dirty="0"/>
              <a:t> internal environment consists of factors within the organization that directly affect its operations and success. These factors are largely controllable by the business</a:t>
            </a:r>
            <a:r>
              <a:rPr lang="en-US" dirty="0" smtClean="0"/>
              <a:t>.</a:t>
            </a:r>
          </a:p>
          <a:p>
            <a:r>
              <a:rPr lang="en-US" dirty="0" smtClean="0"/>
              <a:t>Key </a:t>
            </a:r>
            <a:r>
              <a:rPr lang="en-US" dirty="0"/>
              <a:t>components </a:t>
            </a:r>
            <a:r>
              <a:rPr lang="en-US" dirty="0" err="1"/>
              <a:t>include:Employees</a:t>
            </a:r>
            <a:r>
              <a:rPr lang="en-US" dirty="0"/>
              <a:t>: The skills, motivation, and productivity of staff influence business </a:t>
            </a:r>
            <a:r>
              <a:rPr lang="en-US" dirty="0" err="1"/>
              <a:t>performance.Organizational</a:t>
            </a:r>
            <a:r>
              <a:rPr lang="en-US" dirty="0"/>
              <a:t> Culture: Values, norms, and practices within the company shape decision-making and </a:t>
            </a:r>
            <a:r>
              <a:rPr lang="en-US" dirty="0" err="1"/>
              <a:t>operations.Resources</a:t>
            </a:r>
            <a:r>
              <a:rPr lang="en-US" dirty="0"/>
              <a:t>: Availability of financial, technological, and physical resources determines a business's capacity to function </a:t>
            </a:r>
            <a:r>
              <a:rPr lang="en-US" dirty="0" err="1"/>
              <a:t>effectively.Management</a:t>
            </a:r>
            <a:r>
              <a:rPr lang="en-US" dirty="0"/>
              <a:t> Structure: Leadership style and organizational hierarchy play a significant role in operational efficiency</a:t>
            </a:r>
            <a:r>
              <a:rPr lang="en-US" dirty="0" smtClean="0"/>
              <a:t>.</a:t>
            </a:r>
          </a:p>
          <a:p>
            <a:r>
              <a:rPr lang="en-US" dirty="0" smtClean="0"/>
              <a:t>Example </a:t>
            </a:r>
            <a:r>
              <a:rPr lang="en-US" dirty="0"/>
              <a:t>in Uganda: The operational success of companies like MTN Uganda depends on efficient leadership, skilled staff, and robust infrastructure to deliver quality telecommunications services.</a:t>
            </a:r>
          </a:p>
        </p:txBody>
      </p:sp>
    </p:spTree>
    <p:extLst>
      <p:ext uri="{BB962C8B-B14F-4D97-AF65-F5344CB8AC3E}">
        <p14:creationId xmlns:p14="http://schemas.microsoft.com/office/powerpoint/2010/main" val="333348203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66</TotalTime>
  <Words>1519</Words>
  <Application>Microsoft Office PowerPoint</Application>
  <PresentationFormat>Widescreen</PresentationFormat>
  <Paragraphs>72</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Trebuchet MS</vt:lpstr>
      <vt:lpstr>Wingdings 3</vt:lpstr>
      <vt:lpstr>Facet</vt:lpstr>
      <vt:lpstr>Introduction To Business And The Business Environment </vt:lpstr>
      <vt:lpstr>Understanding Business</vt:lpstr>
      <vt:lpstr>The nature of businesses in Uganda</vt:lpstr>
      <vt:lpstr>PowerPoint Presentation</vt:lpstr>
      <vt:lpstr>The scope of businesses</vt:lpstr>
      <vt:lpstr>PowerPoint Presentation</vt:lpstr>
      <vt:lpstr>Characteristics of the Business Environment </vt:lpstr>
      <vt:lpstr>The Importance of understanding the business environment</vt:lpstr>
      <vt:lpstr>Types of Business Environment</vt:lpstr>
      <vt:lpstr>External Business Environment </vt:lpstr>
      <vt:lpstr>Micro Environment </vt:lpstr>
      <vt:lpstr>Macro Environment </vt:lpstr>
      <vt:lpstr>Globalization and Business Environment</vt:lpstr>
      <vt:lpstr>Digital Transformation and Business Environment</vt:lpstr>
      <vt:lpstr>Challenges of digital transformation and globalization</vt:lpstr>
      <vt:lpstr>Thank you for listening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12</cp:revision>
  <dcterms:created xsi:type="dcterms:W3CDTF">2025-01-20T17:17:31Z</dcterms:created>
  <dcterms:modified xsi:type="dcterms:W3CDTF">2025-01-20T18:23:44Z</dcterms:modified>
</cp:coreProperties>
</file>